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59" r:id="rId4"/>
    <p:sldId id="258" r:id="rId5"/>
    <p:sldId id="257" r:id="rId6"/>
    <p:sldId id="262" r:id="rId7"/>
    <p:sldId id="268" r:id="rId8"/>
    <p:sldId id="267" r:id="rId9"/>
    <p:sldId id="266" r:id="rId10"/>
    <p:sldId id="265" r:id="rId11"/>
    <p:sldId id="264" r:id="rId12"/>
    <p:sldId id="274" r:id="rId13"/>
    <p:sldId id="263" r:id="rId14"/>
    <p:sldId id="273" r:id="rId15"/>
    <p:sldId id="272" r:id="rId16"/>
    <p:sldId id="271" r:id="rId17"/>
    <p:sldId id="270" r:id="rId18"/>
    <p:sldId id="275" r:id="rId19"/>
    <p:sldId id="276" r:id="rId20"/>
    <p:sldId id="277" r:id="rId21"/>
    <p:sldId id="278" r:id="rId22"/>
    <p:sldId id="279" r:id="rId23"/>
    <p:sldId id="280" r:id="rId24"/>
    <p:sldId id="269" r:id="rId2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-51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82A96-60D4-4E4B-8689-F0F0133BF49F}" type="datetimeFigureOut">
              <a:rPr lang="ru-RU" smtClean="0"/>
              <a:pPr/>
              <a:t>06.08.2020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FA7A0-782A-4108-AB40-CF419EAAEC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441340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82A96-60D4-4E4B-8689-F0F0133BF49F}" type="datetimeFigureOut">
              <a:rPr lang="ru-RU" smtClean="0"/>
              <a:pPr/>
              <a:t>06.08.2020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FA7A0-782A-4108-AB40-CF419EAAEC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37149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82A96-60D4-4E4B-8689-F0F0133BF49F}" type="datetimeFigureOut">
              <a:rPr lang="ru-RU" smtClean="0"/>
              <a:pPr/>
              <a:t>06.08.2020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FA7A0-782A-4108-AB40-CF419EAAEC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82121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82A96-60D4-4E4B-8689-F0F0133BF49F}" type="datetimeFigureOut">
              <a:rPr lang="ru-RU" smtClean="0"/>
              <a:pPr/>
              <a:t>06.08.2020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FA7A0-782A-4108-AB40-CF419EAAEC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17543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82A96-60D4-4E4B-8689-F0F0133BF49F}" type="datetimeFigureOut">
              <a:rPr lang="ru-RU" smtClean="0"/>
              <a:pPr/>
              <a:t>06.08.2020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FA7A0-782A-4108-AB40-CF419EAAEC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84921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82A96-60D4-4E4B-8689-F0F0133BF49F}" type="datetimeFigureOut">
              <a:rPr lang="ru-RU" smtClean="0"/>
              <a:pPr/>
              <a:t>06.08.2020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FA7A0-782A-4108-AB40-CF419EAAEC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33367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82A96-60D4-4E4B-8689-F0F0133BF49F}" type="datetimeFigureOut">
              <a:rPr lang="ru-RU" smtClean="0"/>
              <a:pPr/>
              <a:t>06.08.2020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FA7A0-782A-4108-AB40-CF419EAAEC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24439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82A96-60D4-4E4B-8689-F0F0133BF49F}" type="datetimeFigureOut">
              <a:rPr lang="ru-RU" smtClean="0"/>
              <a:pPr/>
              <a:t>06.08.2020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FA7A0-782A-4108-AB40-CF419EAAEC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21079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82A96-60D4-4E4B-8689-F0F0133BF49F}" type="datetimeFigureOut">
              <a:rPr lang="ru-RU" smtClean="0"/>
              <a:pPr/>
              <a:t>06.08.2020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FA7A0-782A-4108-AB40-CF419EAAEC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42423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82A96-60D4-4E4B-8689-F0F0133BF49F}" type="datetimeFigureOut">
              <a:rPr lang="ru-RU" smtClean="0"/>
              <a:pPr/>
              <a:t>06.08.2020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FA7A0-782A-4108-AB40-CF419EAAEC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61818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82A96-60D4-4E4B-8689-F0F0133BF49F}" type="datetimeFigureOut">
              <a:rPr lang="ru-RU" smtClean="0"/>
              <a:pPr/>
              <a:t>06.08.2020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FA7A0-782A-4108-AB40-CF419EAAEC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21998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082A96-60D4-4E4B-8689-F0F0133BF49F}" type="datetimeFigureOut">
              <a:rPr lang="ru-RU" smtClean="0"/>
              <a:pPr/>
              <a:t>06.08.2020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7FA7A0-782A-4108-AB40-CF419EAAEC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29934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522538"/>
          </a:xfrm>
        </p:spPr>
        <p:txBody>
          <a:bodyPr>
            <a:normAutofit fontScale="90000"/>
          </a:bodyPr>
          <a:lstStyle/>
          <a:p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Проект: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дорожные соблюдай и здоровье сохраняй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ru-RU" dirty="0" smtClean="0"/>
              <a:t>Мельникова И.А.</a:t>
            </a:r>
          </a:p>
          <a:p>
            <a:pPr algn="r"/>
            <a:r>
              <a:rPr lang="ru-RU" dirty="0" err="1" smtClean="0"/>
              <a:t>Юферева</a:t>
            </a:r>
            <a:r>
              <a:rPr lang="ru-RU" dirty="0" smtClean="0"/>
              <a:t> А.П</a:t>
            </a:r>
          </a:p>
          <a:p>
            <a:pPr algn="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5633692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68248" y="644577"/>
            <a:ext cx="7734925" cy="4613223"/>
          </a:xfrm>
        </p:spPr>
        <p:txBody>
          <a:bodyPr>
            <a:normAutofit lnSpcReduction="10000"/>
          </a:bodyPr>
          <a:lstStyle/>
          <a:p>
            <a:pPr lvl="0" algn="l">
              <a:lnSpc>
                <a:spcPct val="100000"/>
              </a:lnSpc>
              <a:spcBef>
                <a:spcPts val="0"/>
              </a:spcBef>
            </a:pPr>
            <a:r>
              <a:rPr lang="ru-RU" sz="3600" b="1" dirty="0">
                <a:solidFill>
                  <a:srgbClr val="C00000"/>
                </a:solidFill>
                <a:latin typeface="Arial Black" pitchFamily="34" charset="0"/>
              </a:rPr>
              <a:t>2 Основной:</a:t>
            </a:r>
          </a:p>
          <a:p>
            <a:pPr lvl="0" algn="l">
              <a:lnSpc>
                <a:spcPct val="100000"/>
              </a:lnSpc>
              <a:spcBef>
                <a:spcPts val="0"/>
              </a:spcBef>
            </a:pPr>
            <a:endParaRPr lang="ru-RU" sz="2800" dirty="0">
              <a:latin typeface="Arial Black" pitchFamily="34" charset="0"/>
            </a:endParaRPr>
          </a:p>
          <a:p>
            <a:pPr lvl="0" algn="l">
              <a:lnSpc>
                <a:spcPct val="100000"/>
              </a:lnSpc>
              <a:spcBef>
                <a:spcPts val="0"/>
              </a:spcBef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Продолжить знакомство с правилами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безопасного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поведения, через непосредственно образовательную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деятельность: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познание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коммуникация, чтение художественной литературы, художественное творчество, конструирование,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игры, буклеты для родителей.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9872520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48328" y="644577"/>
            <a:ext cx="7869836" cy="5051685"/>
          </a:xfrm>
        </p:spPr>
        <p:txBody>
          <a:bodyPr>
            <a:normAutofit fontScale="92500"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sz="3600" dirty="0">
                <a:solidFill>
                  <a:srgbClr val="FF0000"/>
                </a:solidFill>
                <a:latin typeface="Arial Black" pitchFamily="34" charset="0"/>
              </a:rPr>
              <a:t>Познание </a:t>
            </a:r>
          </a:p>
          <a:p>
            <a:pPr lvl="0" algn="just">
              <a:lnSpc>
                <a:spcPct val="100000"/>
              </a:lnSpc>
              <a:spcBef>
                <a:spcPts val="0"/>
              </a:spcBef>
            </a:pPr>
            <a:endParaRPr lang="ru-RU" sz="2800" b="1" dirty="0">
              <a:solidFill>
                <a:srgbClr val="0070C0"/>
              </a:solidFill>
              <a:latin typeface="Verdana"/>
            </a:endParaRPr>
          </a:p>
          <a:p>
            <a:pPr lvl="0" algn="just">
              <a:lnSpc>
                <a:spcPct val="100000"/>
              </a:lnSpc>
              <a:spcBef>
                <a:spcPts val="0"/>
              </a:spcBef>
            </a:pPr>
            <a:r>
              <a:rPr lang="ru-RU" sz="2800" b="1" dirty="0">
                <a:solidFill>
                  <a:srgbClr val="FFFF00"/>
                </a:solidFill>
                <a:latin typeface="Verdana"/>
              </a:rPr>
              <a:t>Темы: </a:t>
            </a:r>
          </a:p>
          <a:p>
            <a:pPr lvl="0" algn="just">
              <a:lnSpc>
                <a:spcPct val="100000"/>
              </a:lnSpc>
              <a:spcBef>
                <a:spcPts val="0"/>
              </a:spcBef>
            </a:pPr>
            <a:endParaRPr lang="ru-RU" sz="2800" dirty="0">
              <a:solidFill>
                <a:srgbClr val="C17529">
                  <a:lumMod val="50000"/>
                </a:srgbClr>
              </a:solidFill>
              <a:latin typeface="Verdana"/>
            </a:endParaRPr>
          </a:p>
          <a:p>
            <a:pPr lvl="0" algn="just">
              <a:lnSpc>
                <a:spcPct val="100000"/>
              </a:lnSpc>
              <a:spcBef>
                <a:spcPts val="0"/>
              </a:spcBef>
            </a:pPr>
            <a:r>
              <a:rPr lang="ru-RU" sz="2800" b="1" i="1" dirty="0">
                <a:latin typeface="Verdana"/>
              </a:rPr>
              <a:t>«Правила безопасного поведения на улицах</a:t>
            </a:r>
            <a:r>
              <a:rPr lang="ru-RU" sz="2800" b="1" i="1" dirty="0" smtClean="0">
                <a:latin typeface="Verdana"/>
              </a:rPr>
              <a:t>» </a:t>
            </a:r>
            <a:endParaRPr lang="ru-RU" sz="1700" b="1" i="1" dirty="0">
              <a:latin typeface="Verdana"/>
            </a:endParaRPr>
          </a:p>
          <a:p>
            <a:pPr lvl="0" algn="just">
              <a:lnSpc>
                <a:spcPct val="100000"/>
              </a:lnSpc>
              <a:spcBef>
                <a:spcPts val="0"/>
              </a:spcBef>
            </a:pPr>
            <a:endParaRPr lang="ru-RU" sz="2800" b="1" i="1" dirty="0">
              <a:latin typeface="Verdana"/>
            </a:endParaRPr>
          </a:p>
          <a:p>
            <a:pPr lvl="0" algn="just">
              <a:lnSpc>
                <a:spcPct val="100000"/>
              </a:lnSpc>
              <a:spcBef>
                <a:spcPts val="0"/>
              </a:spcBef>
            </a:pPr>
            <a:r>
              <a:rPr lang="ru-RU" sz="2800" b="1" i="1" dirty="0">
                <a:latin typeface="Verdana"/>
              </a:rPr>
              <a:t>«Твои помощники на дороге</a:t>
            </a:r>
            <a:r>
              <a:rPr lang="ru-RU" sz="2800" b="1" i="1" dirty="0" smtClean="0">
                <a:latin typeface="Verdana"/>
              </a:rPr>
              <a:t>» </a:t>
            </a:r>
            <a:endParaRPr lang="ru-RU" sz="2800" b="1" i="1" dirty="0">
              <a:latin typeface="Verdana"/>
            </a:endParaRPr>
          </a:p>
          <a:p>
            <a:pPr lvl="0" algn="just">
              <a:lnSpc>
                <a:spcPct val="100000"/>
              </a:lnSpc>
              <a:spcBef>
                <a:spcPts val="0"/>
              </a:spcBef>
            </a:pPr>
            <a:endParaRPr lang="ru-RU" sz="2800" b="1" i="1" dirty="0">
              <a:latin typeface="Verdana"/>
            </a:endParaRPr>
          </a:p>
          <a:p>
            <a:pPr lvl="0" algn="just">
              <a:lnSpc>
                <a:spcPct val="100000"/>
              </a:lnSpc>
              <a:spcBef>
                <a:spcPts val="0"/>
              </a:spcBef>
            </a:pPr>
            <a:r>
              <a:rPr lang="ru-RU" sz="2800" b="1" i="1" dirty="0">
                <a:latin typeface="Verdana"/>
              </a:rPr>
              <a:t>«Дорожные знаки</a:t>
            </a:r>
            <a:r>
              <a:rPr lang="ru-RU" sz="2800" b="1" i="1" dirty="0" smtClean="0">
                <a:latin typeface="Verdana"/>
              </a:rPr>
              <a:t>» </a:t>
            </a:r>
            <a:endParaRPr lang="ru-RU" sz="2800" b="1" i="1" dirty="0">
              <a:latin typeface="Verdana"/>
            </a:endParaRPr>
          </a:p>
          <a:p>
            <a:pPr lvl="0" algn="just">
              <a:lnSpc>
                <a:spcPct val="100000"/>
              </a:lnSpc>
              <a:spcBef>
                <a:spcPts val="0"/>
              </a:spcBef>
            </a:pPr>
            <a:endParaRPr lang="ru-RU" sz="2800" b="1" i="1" dirty="0">
              <a:latin typeface="Verdana"/>
            </a:endParaRPr>
          </a:p>
          <a:p>
            <a:pPr lvl="0" algn="just">
              <a:lnSpc>
                <a:spcPct val="100000"/>
              </a:lnSpc>
              <a:spcBef>
                <a:spcPts val="0"/>
              </a:spcBef>
            </a:pPr>
            <a:r>
              <a:rPr lang="ru-RU" sz="2800" b="1" i="1" dirty="0">
                <a:latin typeface="Verdana"/>
              </a:rPr>
              <a:t>«О правилах поведения в транспорте»</a:t>
            </a:r>
          </a:p>
          <a:p>
            <a:pPr algn="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4957225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73180" y="524656"/>
            <a:ext cx="7315200" cy="4733144"/>
          </a:xfrm>
        </p:spPr>
        <p:txBody>
          <a:bodyPr>
            <a:normAutofit fontScale="92500" lnSpcReduction="20000"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sz="3600" dirty="0">
                <a:solidFill>
                  <a:srgbClr val="FF0000"/>
                </a:solidFill>
                <a:latin typeface="Arial Black" pitchFamily="34" charset="0"/>
              </a:rPr>
              <a:t>Коммуникация</a:t>
            </a:r>
          </a:p>
          <a:p>
            <a:pPr lvl="0" algn="l">
              <a:lnSpc>
                <a:spcPct val="100000"/>
              </a:lnSpc>
              <a:spcBef>
                <a:spcPts val="0"/>
              </a:spcBef>
            </a:pPr>
            <a:r>
              <a:rPr lang="ru-RU" sz="2800" b="1" dirty="0">
                <a:solidFill>
                  <a:srgbClr val="FFFF00"/>
                </a:solidFill>
                <a:latin typeface="Verdana"/>
              </a:rPr>
              <a:t>Темы:</a:t>
            </a:r>
            <a:r>
              <a:rPr lang="ru-RU" sz="2800" b="1" dirty="0">
                <a:solidFill>
                  <a:srgbClr val="0070C0"/>
                </a:solidFill>
                <a:latin typeface="Verdana"/>
              </a:rPr>
              <a:t> </a:t>
            </a:r>
          </a:p>
          <a:p>
            <a:pPr lvl="0" algn="l">
              <a:lnSpc>
                <a:spcPct val="100000"/>
              </a:lnSpc>
              <a:spcBef>
                <a:spcPts val="0"/>
              </a:spcBef>
            </a:pPr>
            <a:endParaRPr lang="ru-RU" sz="2800" b="1" i="1" dirty="0">
              <a:solidFill>
                <a:srgbClr val="4E3B30"/>
              </a:solidFill>
              <a:latin typeface="Verdana"/>
            </a:endParaRPr>
          </a:p>
          <a:p>
            <a:pPr lvl="0" algn="l">
              <a:lnSpc>
                <a:spcPct val="100000"/>
              </a:lnSpc>
              <a:spcBef>
                <a:spcPts val="0"/>
              </a:spcBef>
            </a:pPr>
            <a:r>
              <a:rPr lang="ru-RU" sz="2800" b="1" i="1" dirty="0">
                <a:latin typeface="Verdana"/>
              </a:rPr>
              <a:t>«Зачем нужны дорожные знаки?»</a:t>
            </a:r>
          </a:p>
          <a:p>
            <a:pPr lvl="0" algn="l">
              <a:lnSpc>
                <a:spcPct val="100000"/>
              </a:lnSpc>
              <a:spcBef>
                <a:spcPts val="0"/>
              </a:spcBef>
            </a:pPr>
            <a:endParaRPr lang="ru-RU" sz="2800" b="1" i="1" dirty="0">
              <a:latin typeface="Verdana"/>
            </a:endParaRPr>
          </a:p>
          <a:p>
            <a:pPr lvl="0" algn="l">
              <a:lnSpc>
                <a:spcPct val="100000"/>
              </a:lnSpc>
              <a:spcBef>
                <a:spcPts val="0"/>
              </a:spcBef>
            </a:pPr>
            <a:r>
              <a:rPr lang="ru-RU" sz="2800" b="1" i="1" dirty="0">
                <a:latin typeface="Verdana"/>
              </a:rPr>
              <a:t>«Как узнать, где можно переходить дорогу?»</a:t>
            </a:r>
          </a:p>
          <a:p>
            <a:pPr lvl="0" algn="l">
              <a:lnSpc>
                <a:spcPct val="100000"/>
              </a:lnSpc>
              <a:spcBef>
                <a:spcPts val="0"/>
              </a:spcBef>
            </a:pPr>
            <a:r>
              <a:rPr lang="ru-RU" sz="2800" b="1" i="1" dirty="0">
                <a:latin typeface="Verdana"/>
              </a:rPr>
              <a:t> </a:t>
            </a:r>
          </a:p>
          <a:p>
            <a:pPr lvl="0" algn="l">
              <a:lnSpc>
                <a:spcPct val="100000"/>
              </a:lnSpc>
              <a:spcBef>
                <a:spcPts val="0"/>
              </a:spcBef>
            </a:pPr>
            <a:r>
              <a:rPr lang="ru-RU" sz="2800" b="1" i="1" dirty="0">
                <a:latin typeface="Verdana"/>
              </a:rPr>
              <a:t>«Чем опасен перекрёсток?» </a:t>
            </a:r>
          </a:p>
          <a:p>
            <a:pPr lvl="0" algn="l">
              <a:lnSpc>
                <a:spcPct val="100000"/>
              </a:lnSpc>
              <a:spcBef>
                <a:spcPts val="0"/>
              </a:spcBef>
            </a:pPr>
            <a:endParaRPr lang="ru-RU" sz="2800" b="1" i="1" dirty="0">
              <a:latin typeface="Verdana"/>
            </a:endParaRPr>
          </a:p>
          <a:p>
            <a:pPr lvl="0" algn="l">
              <a:lnSpc>
                <a:spcPct val="100000"/>
              </a:lnSpc>
              <a:spcBef>
                <a:spcPts val="0"/>
              </a:spcBef>
            </a:pPr>
            <a:r>
              <a:rPr lang="ru-RU" sz="2800" b="1" i="1" dirty="0">
                <a:latin typeface="Verdana"/>
              </a:rPr>
              <a:t>«Придумай, по сюжетным картинкам, сказку о правилах дорожного движения»</a:t>
            </a:r>
          </a:p>
          <a:p>
            <a:pPr algn="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0485388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9921"/>
            <a:ext cx="9144000" cy="1379095"/>
          </a:xfrm>
        </p:spPr>
        <p:txBody>
          <a:bodyPr>
            <a:normAutofit fontScale="90000"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sz="3600" dirty="0">
                <a:solidFill>
                  <a:srgbClr val="FF0000"/>
                </a:solidFill>
                <a:latin typeface="Arial Black" pitchFamily="34" charset="0"/>
                <a:ea typeface="+mn-ea"/>
                <a:cs typeface="+mn-cs"/>
              </a:rPr>
              <a:t>Чтение художественной литературы</a:t>
            </a:r>
            <a:br>
              <a:rPr lang="ru-RU" sz="3600" dirty="0">
                <a:solidFill>
                  <a:srgbClr val="FF0000"/>
                </a:solidFill>
                <a:latin typeface="Arial Black" pitchFamily="34" charset="0"/>
                <a:ea typeface="+mn-ea"/>
                <a:cs typeface="+mn-cs"/>
              </a:rPr>
            </a:br>
            <a:r>
              <a:rPr lang="ru-RU" sz="3600" dirty="0">
                <a:solidFill>
                  <a:srgbClr val="FF0000"/>
                </a:solidFill>
                <a:latin typeface="Verdana"/>
                <a:ea typeface="+mn-ea"/>
                <a:cs typeface="+mn-cs"/>
              </a:rPr>
              <a:t/>
            </a:r>
            <a:br>
              <a:rPr lang="ru-RU" sz="3600" dirty="0">
                <a:solidFill>
                  <a:srgbClr val="FF0000"/>
                </a:solidFill>
                <a:latin typeface="Verdana"/>
                <a:ea typeface="+mn-ea"/>
                <a:cs typeface="+mn-cs"/>
              </a:rPr>
            </a:br>
            <a:endParaRPr lang="ru-RU" sz="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88170" y="1019331"/>
            <a:ext cx="7030387" cy="4238469"/>
          </a:xfrm>
        </p:spPr>
        <p:txBody>
          <a:bodyPr>
            <a:normAutofit fontScale="92500"/>
          </a:bodyPr>
          <a:lstStyle/>
          <a:p>
            <a:pPr lvl="0" algn="l">
              <a:lnSpc>
                <a:spcPct val="100000"/>
              </a:lnSpc>
              <a:spcBef>
                <a:spcPts val="0"/>
              </a:spcBef>
            </a:pPr>
            <a:r>
              <a:rPr lang="ru-RU" sz="2800" b="1" i="1" dirty="0">
                <a:latin typeface="Verdana"/>
              </a:rPr>
              <a:t>Носов Н. «Автомобиль», Я. </a:t>
            </a:r>
            <a:r>
              <a:rPr lang="ru-RU" sz="2800" b="1" i="1" dirty="0" err="1">
                <a:latin typeface="Verdana"/>
              </a:rPr>
              <a:t>Пишумов</a:t>
            </a:r>
            <a:r>
              <a:rPr lang="ru-RU" sz="2800" b="1" i="1" dirty="0">
                <a:latin typeface="Verdana"/>
              </a:rPr>
              <a:t> «Просто это знак такой…»   </a:t>
            </a:r>
            <a:r>
              <a:rPr lang="ru-RU" sz="2800" b="1" i="1" dirty="0" err="1">
                <a:latin typeface="Verdana"/>
              </a:rPr>
              <a:t>Юрмин</a:t>
            </a:r>
            <a:r>
              <a:rPr lang="ru-RU" sz="2800" b="1" i="1" dirty="0">
                <a:latin typeface="Verdana"/>
              </a:rPr>
              <a:t> Г. «Любопытный мышонок», «Шлагбаум», Андреев Н. «Как человек поехал» Извекова Н.А. « Правила дорожного движения». Загадки, пословицы и поговорки о правилах дорожного движения, видах транспорта.</a:t>
            </a:r>
          </a:p>
          <a:p>
            <a:pPr algn="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9230103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689549"/>
            <a:ext cx="9144000" cy="2098621"/>
          </a:xfrm>
        </p:spPr>
        <p:txBody>
          <a:bodyPr>
            <a:norm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sz="3600" dirty="0">
                <a:solidFill>
                  <a:srgbClr val="FF0000"/>
                </a:solidFill>
                <a:latin typeface="Arial Black" pitchFamily="34" charset="0"/>
              </a:rPr>
              <a:t>Художественное творчество 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endParaRPr lang="ru-RU" sz="3600" dirty="0">
              <a:solidFill>
                <a:srgbClr val="7030A0"/>
              </a:solidFill>
              <a:latin typeface="Arial Black" pitchFamily="34" charset="0"/>
            </a:endParaRPr>
          </a:p>
          <a:p>
            <a:pPr lvl="0" algn="l">
              <a:lnSpc>
                <a:spcPct val="100000"/>
              </a:lnSpc>
              <a:spcBef>
                <a:spcPts val="0"/>
              </a:spcBef>
            </a:pPr>
            <a:r>
              <a:rPr lang="ru-RU" sz="3200" b="1" dirty="0">
                <a:solidFill>
                  <a:srgbClr val="FFFF00"/>
                </a:solidFill>
                <a:latin typeface="Verdana"/>
              </a:rPr>
              <a:t>Рисование: </a:t>
            </a:r>
            <a:r>
              <a:rPr lang="ru-RU" sz="2800" b="1" i="1" dirty="0">
                <a:latin typeface="Verdana"/>
              </a:rPr>
              <a:t>«Дорожные знаки»</a:t>
            </a:r>
          </a:p>
          <a:p>
            <a:pPr algn="r"/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62400" y="2398425"/>
            <a:ext cx="5031698" cy="3912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901976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43200" y="509666"/>
            <a:ext cx="7495082" cy="4748134"/>
          </a:xfrm>
        </p:spPr>
        <p:txBody>
          <a:bodyPr>
            <a:normAutofit fontScale="85000" lnSpcReduction="20000"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sz="4000" b="1" dirty="0" smtClean="0">
                <a:solidFill>
                  <a:srgbClr val="FF00FF"/>
                </a:solidFill>
                <a:latin typeface="Arial Black" pitchFamily="34" charset="0"/>
              </a:rPr>
              <a:t>Игры</a:t>
            </a:r>
            <a:endParaRPr lang="ru-RU" sz="4000" b="1" dirty="0">
              <a:solidFill>
                <a:srgbClr val="FF00FF"/>
              </a:solidFill>
              <a:latin typeface="Arial Black" pitchFamily="34" charset="0"/>
            </a:endParaRPr>
          </a:p>
          <a:p>
            <a:pPr lvl="0" algn="l">
              <a:lnSpc>
                <a:spcPct val="100000"/>
              </a:lnSpc>
              <a:spcBef>
                <a:spcPts val="0"/>
              </a:spcBef>
            </a:pPr>
            <a:r>
              <a:rPr lang="ru-RU" sz="4000" b="1" dirty="0">
                <a:solidFill>
                  <a:srgbClr val="FFFF00"/>
                </a:solidFill>
                <a:latin typeface="Arial Black" pitchFamily="34" charset="0"/>
              </a:rPr>
              <a:t>Подвижные:</a:t>
            </a:r>
            <a:r>
              <a:rPr lang="ru-RU" sz="4000" dirty="0">
                <a:solidFill>
                  <a:srgbClr val="FFFF00"/>
                </a:solidFill>
                <a:latin typeface="Verdana"/>
              </a:rPr>
              <a:t> </a:t>
            </a:r>
            <a:r>
              <a:rPr lang="ru-RU" sz="3600" b="1" i="1" dirty="0">
                <a:latin typeface="Arial Black" pitchFamily="34" charset="0"/>
              </a:rPr>
              <a:t>«</a:t>
            </a:r>
            <a:r>
              <a:rPr lang="ru-RU" sz="3600" b="1" i="1" dirty="0" smtClean="0">
                <a:latin typeface="Arial Black" pitchFamily="34" charset="0"/>
              </a:rPr>
              <a:t>Воробушки </a:t>
            </a:r>
            <a:r>
              <a:rPr lang="ru-RU" sz="3600" b="1" i="1" dirty="0">
                <a:latin typeface="Arial Black" pitchFamily="34" charset="0"/>
              </a:rPr>
              <a:t>и автомобиль», «Цветные автомобили», «Ловкий пешеход</a:t>
            </a:r>
            <a:r>
              <a:rPr lang="ru-RU" sz="3600" b="1" i="1" dirty="0" smtClean="0">
                <a:latin typeface="Arial Black" pitchFamily="34" charset="0"/>
              </a:rPr>
              <a:t>». </a:t>
            </a:r>
            <a:endParaRPr lang="ru-RU" sz="3600" b="1" i="1" dirty="0">
              <a:latin typeface="Arial Black" pitchFamily="34" charset="0"/>
            </a:endParaRPr>
          </a:p>
          <a:p>
            <a:pPr lvl="0" algn="l">
              <a:lnSpc>
                <a:spcPct val="100000"/>
              </a:lnSpc>
              <a:spcBef>
                <a:spcPts val="0"/>
              </a:spcBef>
            </a:pPr>
            <a:r>
              <a:rPr lang="ru-RU" sz="4000" dirty="0">
                <a:solidFill>
                  <a:srgbClr val="FFFF00"/>
                </a:solidFill>
                <a:latin typeface="Arial Black" pitchFamily="34" charset="0"/>
              </a:rPr>
              <a:t>Дидактические игры: </a:t>
            </a:r>
            <a:r>
              <a:rPr lang="ru-RU" sz="3600" i="1" dirty="0">
                <a:latin typeface="Arial Black" pitchFamily="34" charset="0"/>
              </a:rPr>
              <a:t>«Угадай знак», «Так делать нельзя», «Исправь ошибку</a:t>
            </a:r>
            <a:r>
              <a:rPr lang="ru-RU" sz="3600" i="1" dirty="0" smtClean="0">
                <a:latin typeface="Arial Black" pitchFamily="34" charset="0"/>
              </a:rPr>
              <a:t>».</a:t>
            </a:r>
          </a:p>
          <a:p>
            <a:pPr lvl="0" algn="l">
              <a:lnSpc>
                <a:spcPct val="100000"/>
              </a:lnSpc>
              <a:spcBef>
                <a:spcPts val="0"/>
              </a:spcBef>
            </a:pPr>
            <a:r>
              <a:rPr lang="ru-RU" sz="3600" dirty="0" smtClean="0">
                <a:solidFill>
                  <a:srgbClr val="FFFF00"/>
                </a:solidFill>
                <a:latin typeface="Arial Black" pitchFamily="34" charset="0"/>
              </a:rPr>
              <a:t>Сюжетно– ролевые игры:</a:t>
            </a:r>
          </a:p>
          <a:p>
            <a:pPr lvl="0" algn="l">
              <a:lnSpc>
                <a:spcPct val="100000"/>
              </a:lnSpc>
              <a:spcBef>
                <a:spcPts val="0"/>
              </a:spcBef>
            </a:pPr>
            <a:r>
              <a:rPr lang="ru-RU" sz="3600" b="1" i="1" dirty="0" smtClean="0">
                <a:latin typeface="Arial Black" pitchFamily="34" charset="0"/>
              </a:rPr>
              <a:t>«Пешеходы и транспорт», ,«Красный, жёлтый, зеленый»,</a:t>
            </a:r>
          </a:p>
          <a:p>
            <a:pPr lvl="0" algn="l">
              <a:lnSpc>
                <a:spcPct val="100000"/>
              </a:lnSpc>
              <a:spcBef>
                <a:spcPts val="0"/>
              </a:spcBef>
            </a:pPr>
            <a:r>
              <a:rPr lang="ru-RU" sz="3600" b="1" i="1" dirty="0" smtClean="0">
                <a:latin typeface="Arial Black" pitchFamily="34" charset="0"/>
              </a:rPr>
              <a:t>«Берегись автомобиля».</a:t>
            </a:r>
          </a:p>
          <a:p>
            <a:pPr lvl="0" algn="l">
              <a:lnSpc>
                <a:spcPct val="100000"/>
              </a:lnSpc>
              <a:spcBef>
                <a:spcPts val="0"/>
              </a:spcBef>
            </a:pPr>
            <a:endParaRPr lang="ru-RU" sz="3600" b="1" i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algn="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4364523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5401"/>
            <a:ext cx="12192000" cy="6857999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23278" y="389744"/>
            <a:ext cx="7150309" cy="4868056"/>
          </a:xfrm>
        </p:spPr>
        <p:txBody>
          <a:bodyPr>
            <a:normAutofit fontScale="92500" lnSpcReduction="10000"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sz="3600" b="1" dirty="0">
                <a:solidFill>
                  <a:srgbClr val="FF0000"/>
                </a:solidFill>
                <a:latin typeface="Arial Black" pitchFamily="34" charset="0"/>
              </a:rPr>
              <a:t>Работа с родителями: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sz="3600" b="1" dirty="0" smtClean="0">
                <a:solidFill>
                  <a:srgbClr val="FFFF00"/>
                </a:solidFill>
                <a:latin typeface="Arial Black" pitchFamily="34" charset="0"/>
              </a:rPr>
              <a:t>Консультация: </a:t>
            </a:r>
            <a:r>
              <a:rPr lang="ru-RU" sz="3200" b="1" i="1" dirty="0" smtClean="0">
                <a:solidFill>
                  <a:srgbClr val="C17529">
                    <a:lumMod val="50000"/>
                  </a:srgbClr>
                </a:solidFill>
                <a:latin typeface="Arial Black" pitchFamily="34" charset="0"/>
              </a:rPr>
              <a:t>Причины </a:t>
            </a:r>
            <a:r>
              <a:rPr lang="ru-RU" sz="3200" b="1" i="1" dirty="0">
                <a:solidFill>
                  <a:srgbClr val="C17529">
                    <a:lumMod val="50000"/>
                  </a:srgbClr>
                </a:solidFill>
                <a:latin typeface="Arial Black" pitchFamily="34" charset="0"/>
              </a:rPr>
              <a:t>детского дорожно-транспортного травматизма;</a:t>
            </a:r>
          </a:p>
          <a:p>
            <a:pPr lvl="0" algn="l">
              <a:lnSpc>
                <a:spcPct val="100000"/>
              </a:lnSpc>
              <a:spcBef>
                <a:spcPts val="0"/>
              </a:spcBef>
            </a:pPr>
            <a:r>
              <a:rPr lang="ru-RU" sz="3600" b="1" dirty="0">
                <a:solidFill>
                  <a:srgbClr val="FFFF00"/>
                </a:solidFill>
                <a:latin typeface="Arial Black" pitchFamily="34" charset="0"/>
              </a:rPr>
              <a:t>Рекомендации</a:t>
            </a:r>
            <a:r>
              <a:rPr lang="ru-RU" sz="3600" b="1" dirty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ru-RU" sz="3200" i="1" dirty="0">
                <a:solidFill>
                  <a:srgbClr val="C17529">
                    <a:lumMod val="50000"/>
                  </a:srgbClr>
                </a:solidFill>
                <a:latin typeface="Arial Black" pitchFamily="34" charset="0"/>
              </a:rPr>
              <a:t>по обучению детей </a:t>
            </a:r>
            <a:r>
              <a:rPr lang="ru-RU" sz="3200" i="1" dirty="0" smtClean="0">
                <a:solidFill>
                  <a:srgbClr val="C17529">
                    <a:lumMod val="50000"/>
                  </a:srgbClr>
                </a:solidFill>
                <a:latin typeface="Arial Black" pitchFamily="34" charset="0"/>
              </a:rPr>
              <a:t>ПДД;</a:t>
            </a:r>
          </a:p>
          <a:p>
            <a:pPr lvl="0" algn="l">
              <a:lnSpc>
                <a:spcPct val="100000"/>
              </a:lnSpc>
              <a:spcBef>
                <a:spcPts val="0"/>
              </a:spcBef>
            </a:pPr>
            <a:r>
              <a:rPr lang="ru-RU" sz="3200" i="1" dirty="0" smtClean="0">
                <a:solidFill>
                  <a:srgbClr val="FFFF00"/>
                </a:solidFill>
                <a:latin typeface="Arial Black" pitchFamily="34" charset="0"/>
              </a:rPr>
              <a:t>Памятки, буклеты для родителей.</a:t>
            </a:r>
          </a:p>
          <a:p>
            <a:pPr lvl="0" algn="l">
              <a:lnSpc>
                <a:spcPct val="100000"/>
              </a:lnSpc>
              <a:spcBef>
                <a:spcPts val="0"/>
              </a:spcBef>
            </a:pPr>
            <a:r>
              <a:rPr lang="ru-RU" sz="3200" i="1" dirty="0" smtClean="0">
                <a:solidFill>
                  <a:srgbClr val="FFFF00"/>
                </a:solidFill>
                <a:latin typeface="Arial Black" pitchFamily="34" charset="0"/>
              </a:rPr>
              <a:t>Видеоролик </a:t>
            </a:r>
            <a:r>
              <a:rPr lang="ru-RU" sz="3200" i="1" dirty="0" smtClean="0">
                <a:latin typeface="Arial Black" pitchFamily="34" charset="0"/>
              </a:rPr>
              <a:t> «Опасные ситуации на дороге» (играем дома с мамой)</a:t>
            </a:r>
          </a:p>
          <a:p>
            <a:pPr lvl="0" algn="l">
              <a:lnSpc>
                <a:spcPct val="100000"/>
              </a:lnSpc>
              <a:spcBef>
                <a:spcPts val="0"/>
              </a:spcBef>
            </a:pPr>
            <a:endParaRPr lang="ru-RU" sz="3200" i="1" dirty="0">
              <a:solidFill>
                <a:srgbClr val="C17529">
                  <a:lumMod val="50000"/>
                </a:srgbClr>
              </a:solidFill>
              <a:latin typeface="Arial Black" pitchFamily="34" charset="0"/>
            </a:endParaRPr>
          </a:p>
          <a:p>
            <a:pPr lvl="0" algn="l">
              <a:lnSpc>
                <a:spcPct val="100000"/>
              </a:lnSpc>
              <a:spcBef>
                <a:spcPts val="0"/>
              </a:spcBef>
            </a:pPr>
            <a:endParaRPr lang="ru-RU" sz="3200" i="1" dirty="0">
              <a:solidFill>
                <a:srgbClr val="C17529">
                  <a:lumMod val="50000"/>
                </a:srgbClr>
              </a:solidFill>
              <a:latin typeface="Arial Black" pitchFamily="34" charset="0"/>
            </a:endParaRPr>
          </a:p>
          <a:p>
            <a:pPr algn="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6107181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38269" y="569626"/>
            <a:ext cx="7090348" cy="5291528"/>
          </a:xfrm>
        </p:spPr>
        <p:txBody>
          <a:bodyPr>
            <a:normAutofit/>
          </a:bodyPr>
          <a:lstStyle/>
          <a:p>
            <a:pPr lvl="0" algn="l">
              <a:lnSpc>
                <a:spcPct val="100000"/>
              </a:lnSpc>
              <a:spcBef>
                <a:spcPts val="0"/>
              </a:spcBef>
            </a:pPr>
            <a:r>
              <a:rPr lang="ru-RU" sz="3600" dirty="0">
                <a:solidFill>
                  <a:srgbClr val="C00000"/>
                </a:solidFill>
                <a:latin typeface="Arial Black" pitchFamily="34" charset="0"/>
              </a:rPr>
              <a:t>3 Заключительный</a:t>
            </a:r>
          </a:p>
          <a:p>
            <a:pPr lvl="0" algn="l">
              <a:lnSpc>
                <a:spcPct val="100000"/>
              </a:lnSpc>
              <a:spcBef>
                <a:spcPts val="0"/>
              </a:spcBef>
            </a:pPr>
            <a:r>
              <a:rPr lang="ru-RU" sz="3600" dirty="0">
                <a:solidFill>
                  <a:srgbClr val="C00000"/>
                </a:solidFill>
                <a:latin typeface="Arial Black" pitchFamily="34" charset="0"/>
              </a:rPr>
              <a:t>Подведение итогов:</a:t>
            </a:r>
          </a:p>
          <a:p>
            <a:pPr lvl="0" algn="l">
              <a:lnSpc>
                <a:spcPct val="100000"/>
              </a:lnSpc>
              <a:spcBef>
                <a:spcPts val="0"/>
              </a:spcBef>
            </a:pPr>
            <a:r>
              <a:rPr lang="ru-RU" sz="2800" dirty="0" smtClean="0">
                <a:solidFill>
                  <a:prstClr val="black"/>
                </a:solidFill>
                <a:latin typeface="Verdana"/>
              </a:rPr>
              <a:t>По </a:t>
            </a:r>
            <a:r>
              <a:rPr lang="ru-RU" sz="2800" dirty="0">
                <a:solidFill>
                  <a:prstClr val="black"/>
                </a:solidFill>
                <a:latin typeface="Verdana"/>
              </a:rPr>
              <a:t>окончанию проекта </a:t>
            </a:r>
            <a:r>
              <a:rPr lang="ru-RU" sz="2800" dirty="0" smtClean="0">
                <a:solidFill>
                  <a:prstClr val="black"/>
                </a:solidFill>
                <a:latin typeface="Verdana"/>
              </a:rPr>
              <a:t>проводится выставка работ по теме проекта: макеты безопасных маршрутов от дома до садика, рисунки, атрибуты для сюжетно-ролевых игр по ПДД.</a:t>
            </a:r>
          </a:p>
          <a:p>
            <a:pPr lvl="0" algn="l">
              <a:lnSpc>
                <a:spcPct val="100000"/>
              </a:lnSpc>
              <a:spcBef>
                <a:spcPts val="0"/>
              </a:spcBef>
            </a:pPr>
            <a:r>
              <a:rPr lang="ru-RU" sz="2800" dirty="0" smtClean="0">
                <a:solidFill>
                  <a:prstClr val="black"/>
                </a:solidFill>
                <a:latin typeface="Verdana"/>
              </a:rPr>
              <a:t>Видео ролик «На дороге не играй, дорожные правила соблюдай».</a:t>
            </a:r>
            <a:endParaRPr lang="ru-RU" sz="3600" dirty="0">
              <a:solidFill>
                <a:srgbClr val="C00000"/>
              </a:solidFill>
              <a:latin typeface="Verdana"/>
            </a:endParaRPr>
          </a:p>
          <a:p>
            <a:pPr algn="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9527956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"/>
            <a:ext cx="9144000" cy="698499"/>
          </a:xfrm>
        </p:spPr>
        <p:txBody>
          <a:bodyPr>
            <a:noAutofit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Сюжетно - ролевые игры </a:t>
            </a:r>
            <a:endParaRPr lang="ru-RU" sz="3600" b="1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Группа 1\Desktop\ПДД\DSCN67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32000" y="1536701"/>
            <a:ext cx="3879850" cy="4495800"/>
          </a:xfrm>
          <a:prstGeom prst="rect">
            <a:avLst/>
          </a:prstGeom>
          <a:noFill/>
        </p:spPr>
      </p:pic>
      <p:pic>
        <p:nvPicPr>
          <p:cNvPr id="1027" name="Picture 3" descr="C:\Users\Группа 1\Desktop\ПДД\DSCN675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97600" y="3819525"/>
            <a:ext cx="4051300" cy="3038475"/>
          </a:xfrm>
          <a:prstGeom prst="rect">
            <a:avLst/>
          </a:prstGeom>
          <a:noFill/>
        </p:spPr>
      </p:pic>
      <p:pic>
        <p:nvPicPr>
          <p:cNvPr id="1028" name="Picture 4" descr="C:\Users\Группа 1\Desktop\ПДД\DSCN679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34100" y="622300"/>
            <a:ext cx="4089400" cy="30670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59527956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"/>
            <a:ext cx="9144000" cy="1130299"/>
          </a:xfrm>
        </p:spPr>
        <p:txBody>
          <a:bodyPr>
            <a:noAutofit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Макеты «Соблюдаем правила дорожного движения»</a:t>
            </a:r>
            <a:endParaRPr lang="ru-RU" sz="3600" b="1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Users\Группа 1\Desktop\ПДД\DSCN679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59000" y="1130300"/>
            <a:ext cx="4165600" cy="3479800"/>
          </a:xfrm>
          <a:prstGeom prst="rect">
            <a:avLst/>
          </a:prstGeom>
          <a:noFill/>
        </p:spPr>
      </p:pic>
      <p:pic>
        <p:nvPicPr>
          <p:cNvPr id="2051" name="Picture 3" descr="C:\Users\Группа 1\Desktop\ПДД\DSCN68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5400" y="2692400"/>
            <a:ext cx="4546600" cy="38036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59527956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93777" y="254001"/>
            <a:ext cx="10867869" cy="6252980"/>
          </a:xfrm>
        </p:spPr>
        <p:txBody>
          <a:bodyPr>
            <a:norm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endParaRPr lang="ru-RU" sz="3600" b="1" i="1" dirty="0" smtClean="0">
              <a:solidFill>
                <a:srgbClr val="C00000"/>
              </a:solidFill>
              <a:latin typeface="Verdana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sz="3600" b="1" i="1" dirty="0" smtClean="0">
                <a:solidFill>
                  <a:srgbClr val="C00000"/>
                </a:solidFill>
                <a:latin typeface="Verdana"/>
              </a:rPr>
              <a:t>Вид </a:t>
            </a:r>
            <a:r>
              <a:rPr lang="ru-RU" sz="3600" b="1" i="1" dirty="0">
                <a:solidFill>
                  <a:srgbClr val="C00000"/>
                </a:solidFill>
                <a:latin typeface="Verdana"/>
              </a:rPr>
              <a:t>проекта:</a:t>
            </a:r>
            <a:r>
              <a:rPr lang="ru-RU" sz="3600" dirty="0">
                <a:solidFill>
                  <a:srgbClr val="C00000"/>
                </a:solidFill>
                <a:latin typeface="Verdana"/>
              </a:rPr>
              <a:t> </a:t>
            </a:r>
            <a:r>
              <a:rPr lang="ru-RU" sz="3600" dirty="0">
                <a:solidFill>
                  <a:prstClr val="black"/>
                </a:solidFill>
                <a:latin typeface="Verdana"/>
              </a:rPr>
              <a:t> </a:t>
            </a:r>
            <a:endParaRPr lang="ru-RU" sz="3600" dirty="0" smtClean="0">
              <a:solidFill>
                <a:prstClr val="black"/>
              </a:solidFill>
              <a:latin typeface="Verdana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sz="2800" b="1" dirty="0" smtClean="0">
                <a:solidFill>
                  <a:prstClr val="black"/>
                </a:solidFill>
                <a:latin typeface="Verdana"/>
              </a:rPr>
              <a:t>тематический, краткосрочный.</a:t>
            </a:r>
            <a:r>
              <a:rPr lang="ru-RU" sz="3600" dirty="0">
                <a:solidFill>
                  <a:prstClr val="black"/>
                </a:solidFill>
                <a:latin typeface="Verdana"/>
              </a:rPr>
              <a:t/>
            </a:r>
            <a:br>
              <a:rPr lang="ru-RU" sz="3600" dirty="0">
                <a:solidFill>
                  <a:prstClr val="black"/>
                </a:solidFill>
                <a:latin typeface="Verdana"/>
              </a:rPr>
            </a:br>
            <a:endParaRPr lang="ru-RU" sz="3600" dirty="0">
              <a:solidFill>
                <a:prstClr val="black"/>
              </a:solidFill>
              <a:latin typeface="Verdana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sz="3600" b="1" i="1" dirty="0">
                <a:solidFill>
                  <a:srgbClr val="C00000"/>
                </a:solidFill>
                <a:latin typeface="Verdana"/>
              </a:rPr>
              <a:t>Продолжительность проекта: </a:t>
            </a:r>
            <a:r>
              <a:rPr lang="ru-RU" sz="3600" dirty="0">
                <a:solidFill>
                  <a:prstClr val="black"/>
                </a:solidFill>
                <a:latin typeface="Verdana"/>
              </a:rPr>
              <a:t> </a:t>
            </a:r>
            <a:endParaRPr lang="ru-RU" sz="3600" dirty="0" smtClean="0">
              <a:solidFill>
                <a:prstClr val="black"/>
              </a:solidFill>
              <a:latin typeface="Verdana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sz="2800" b="1" dirty="0" smtClean="0">
                <a:solidFill>
                  <a:prstClr val="black"/>
                </a:solidFill>
                <a:latin typeface="Verdana"/>
              </a:rPr>
              <a:t>краткосрочный (2 недели)</a:t>
            </a:r>
            <a:endParaRPr lang="ru-RU" sz="3600" dirty="0" smtClean="0">
              <a:solidFill>
                <a:prstClr val="black"/>
              </a:solidFill>
              <a:latin typeface="Verdana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</a:pPr>
            <a:endParaRPr lang="ru-RU" sz="3600" b="1" i="1" dirty="0">
              <a:solidFill>
                <a:srgbClr val="C00000"/>
              </a:solidFill>
              <a:latin typeface="Verdana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sz="3600" b="1" i="1" dirty="0" smtClean="0">
                <a:solidFill>
                  <a:srgbClr val="C00000"/>
                </a:solidFill>
                <a:latin typeface="Verdana"/>
              </a:rPr>
              <a:t>	Участники </a:t>
            </a:r>
            <a:r>
              <a:rPr lang="ru-RU" sz="3600" b="1" i="1" dirty="0">
                <a:solidFill>
                  <a:srgbClr val="C00000"/>
                </a:solidFill>
                <a:latin typeface="Verdana"/>
              </a:rPr>
              <a:t>проекта: </a:t>
            </a:r>
            <a:r>
              <a:rPr lang="ru-RU" sz="3600" dirty="0">
                <a:solidFill>
                  <a:prstClr val="black"/>
                </a:solidFill>
                <a:latin typeface="Verdana"/>
              </a:rPr>
              <a:t> </a:t>
            </a:r>
            <a:endParaRPr lang="ru-RU" sz="3600" dirty="0" smtClean="0">
              <a:solidFill>
                <a:prstClr val="black"/>
              </a:solidFill>
              <a:latin typeface="Verdana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sz="2800" b="1" dirty="0" smtClean="0">
                <a:solidFill>
                  <a:prstClr val="black"/>
                </a:solidFill>
                <a:latin typeface="Verdana"/>
              </a:rPr>
              <a:t>		          дети старшей </a:t>
            </a:r>
            <a:r>
              <a:rPr lang="ru-RU" sz="2800" b="1" dirty="0">
                <a:solidFill>
                  <a:prstClr val="black"/>
                </a:solidFill>
                <a:latin typeface="Verdana"/>
              </a:rPr>
              <a:t>группы, </a:t>
            </a:r>
            <a:r>
              <a:rPr lang="ru-RU" sz="2800" b="1" dirty="0" smtClean="0">
                <a:solidFill>
                  <a:prstClr val="black"/>
                </a:solidFill>
                <a:latin typeface="Verdana"/>
              </a:rPr>
              <a:t>				воспитатели</a:t>
            </a:r>
            <a:r>
              <a:rPr lang="ru-RU" sz="2800" b="1" dirty="0">
                <a:solidFill>
                  <a:prstClr val="black"/>
                </a:solidFill>
                <a:latin typeface="Verdana"/>
              </a:rPr>
              <a:t>, родители.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762987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"/>
            <a:ext cx="9144000" cy="1130299"/>
          </a:xfrm>
        </p:spPr>
        <p:txBody>
          <a:bodyPr>
            <a:noAutofit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Игры малой подвижности</a:t>
            </a:r>
            <a:endParaRPr lang="ru-RU" sz="3600" b="1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C:\Users\Группа 1\Desktop\ПДД\DSCN68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49501" y="1104900"/>
            <a:ext cx="4470400" cy="3505200"/>
          </a:xfrm>
          <a:prstGeom prst="rect">
            <a:avLst/>
          </a:prstGeom>
          <a:noFill/>
        </p:spPr>
      </p:pic>
      <p:pic>
        <p:nvPicPr>
          <p:cNvPr id="3075" name="Picture 3" descr="C:\Users\Группа 1\Desktop\ПДД\DSCN68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98692" y="3187700"/>
            <a:ext cx="4020108" cy="3327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59527956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"/>
            <a:ext cx="9144000" cy="1130299"/>
          </a:xfrm>
        </p:spPr>
        <p:txBody>
          <a:bodyPr>
            <a:noAutofit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Игровые ситуации по ПДД.</a:t>
            </a:r>
            <a:endParaRPr lang="ru-RU" sz="3600" b="1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C:\Users\Группа 1\Desktop\ПДД\DSCN96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65400" y="1181100"/>
            <a:ext cx="4318000" cy="3238500"/>
          </a:xfrm>
          <a:prstGeom prst="rect">
            <a:avLst/>
          </a:prstGeom>
          <a:noFill/>
        </p:spPr>
      </p:pic>
      <p:pic>
        <p:nvPicPr>
          <p:cNvPr id="4099" name="Picture 3" descr="C:\Users\Группа 1\Desktop\ПДД\DSCN961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9500" y="3533775"/>
            <a:ext cx="4432300" cy="33242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59527956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"/>
            <a:ext cx="9144000" cy="1130299"/>
          </a:xfrm>
        </p:spPr>
        <p:txBody>
          <a:bodyPr>
            <a:noAutofit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Художественное творчество</a:t>
            </a:r>
            <a:endParaRPr lang="ru-RU" sz="3600" b="1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 descr="C:\Users\Группа 1\Desktop\Правила безопасности 4 гр\20180521_0956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87600" y="1041400"/>
            <a:ext cx="3359150" cy="4055533"/>
          </a:xfrm>
          <a:prstGeom prst="rect">
            <a:avLst/>
          </a:prstGeom>
          <a:noFill/>
        </p:spPr>
      </p:pic>
      <p:pic>
        <p:nvPicPr>
          <p:cNvPr id="5123" name="Picture 3" descr="C:\Users\Группа 1\Desktop\IMG_20200804_07452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49259" y="2108200"/>
            <a:ext cx="3924842" cy="4470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59527956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"/>
            <a:ext cx="9144000" cy="1130299"/>
          </a:xfrm>
        </p:spPr>
        <p:txBody>
          <a:bodyPr>
            <a:noAutofit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Закрепляем дорожные знаки</a:t>
            </a:r>
            <a:endParaRPr lang="ru-RU" sz="3600" b="1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 descr="C:\Users\Группа 1\Desktop\Правила безопасности 4 гр\DSCN96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6300" y="1117601"/>
            <a:ext cx="4419599" cy="3314699"/>
          </a:xfrm>
          <a:prstGeom prst="rect">
            <a:avLst/>
          </a:prstGeom>
          <a:noFill/>
        </p:spPr>
      </p:pic>
      <p:pic>
        <p:nvPicPr>
          <p:cNvPr id="6147" name="Picture 3" descr="C:\Users\Группа 1\Desktop\Правила безопасности 4 гр\DSCN963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45200" y="3048000"/>
            <a:ext cx="4508500" cy="33813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59527956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23083" y="1122363"/>
            <a:ext cx="6220918" cy="4513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2877765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13416" y="314792"/>
            <a:ext cx="7719935" cy="5906125"/>
          </a:xfrm>
        </p:spPr>
        <p:txBody>
          <a:bodyPr>
            <a:normAutofit fontScale="90000"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sz="3600" i="1" u="sng" dirty="0" smtClean="0">
                <a:solidFill>
                  <a:srgbClr val="C00000"/>
                </a:solidFill>
                <a:latin typeface="Arial Black" pitchFamily="34" charset="0"/>
                <a:ea typeface="+mn-ea"/>
                <a:cs typeface="+mn-cs"/>
              </a:rPr>
              <a:t/>
            </a:r>
            <a:br>
              <a:rPr lang="ru-RU" sz="3600" i="1" u="sng" dirty="0" smtClean="0">
                <a:solidFill>
                  <a:srgbClr val="C00000"/>
                </a:solidFill>
                <a:latin typeface="Arial Black" pitchFamily="34" charset="0"/>
                <a:ea typeface="+mn-ea"/>
                <a:cs typeface="+mn-cs"/>
              </a:rPr>
            </a:br>
            <a:r>
              <a:rPr lang="ru-RU" sz="3600" i="1" u="sng" dirty="0">
                <a:solidFill>
                  <a:srgbClr val="C00000"/>
                </a:solidFill>
                <a:latin typeface="Arial Black" pitchFamily="34" charset="0"/>
                <a:ea typeface="+mn-ea"/>
                <a:cs typeface="+mn-cs"/>
              </a:rPr>
              <a:t/>
            </a:r>
            <a:br>
              <a:rPr lang="ru-RU" sz="3600" i="1" u="sng" dirty="0">
                <a:solidFill>
                  <a:srgbClr val="C00000"/>
                </a:solidFill>
                <a:latin typeface="Arial Black" pitchFamily="34" charset="0"/>
                <a:ea typeface="+mn-ea"/>
                <a:cs typeface="+mn-cs"/>
              </a:rPr>
            </a:br>
            <a:r>
              <a:rPr lang="ru-RU" sz="3600" i="1" u="sng" dirty="0" smtClean="0">
                <a:solidFill>
                  <a:srgbClr val="C00000"/>
                </a:solidFill>
                <a:latin typeface="Arial Black" pitchFamily="34" charset="0"/>
                <a:ea typeface="+mn-ea"/>
                <a:cs typeface="+mn-cs"/>
              </a:rPr>
              <a:t/>
            </a:r>
            <a:br>
              <a:rPr lang="ru-RU" sz="3600" i="1" u="sng" dirty="0" smtClean="0">
                <a:solidFill>
                  <a:srgbClr val="C00000"/>
                </a:solidFill>
                <a:latin typeface="Arial Black" pitchFamily="34" charset="0"/>
                <a:ea typeface="+mn-ea"/>
                <a:cs typeface="+mn-cs"/>
              </a:rPr>
            </a:br>
            <a:r>
              <a:rPr lang="ru-RU" sz="3600" i="1" u="sng" dirty="0">
                <a:solidFill>
                  <a:srgbClr val="C00000"/>
                </a:solidFill>
                <a:latin typeface="Arial Black" pitchFamily="34" charset="0"/>
                <a:ea typeface="+mn-ea"/>
                <a:cs typeface="+mn-cs"/>
              </a:rPr>
              <a:t/>
            </a:r>
            <a:br>
              <a:rPr lang="ru-RU" sz="3600" i="1" u="sng" dirty="0">
                <a:solidFill>
                  <a:srgbClr val="C00000"/>
                </a:solidFill>
                <a:latin typeface="Arial Black" pitchFamily="34" charset="0"/>
                <a:ea typeface="+mn-ea"/>
                <a:cs typeface="+mn-cs"/>
              </a:rPr>
            </a:br>
            <a:r>
              <a:rPr lang="ru-RU" sz="3600" i="1" u="sng" dirty="0" smtClean="0">
                <a:solidFill>
                  <a:srgbClr val="C00000"/>
                </a:solidFill>
                <a:latin typeface="Arial Black" pitchFamily="34" charset="0"/>
                <a:ea typeface="+mn-ea"/>
                <a:cs typeface="+mn-cs"/>
              </a:rPr>
              <a:t/>
            </a:r>
            <a:br>
              <a:rPr lang="ru-RU" sz="3600" i="1" u="sng" dirty="0" smtClean="0">
                <a:solidFill>
                  <a:srgbClr val="C00000"/>
                </a:solidFill>
                <a:latin typeface="Arial Black" pitchFamily="34" charset="0"/>
                <a:ea typeface="+mn-ea"/>
                <a:cs typeface="+mn-cs"/>
              </a:rPr>
            </a:br>
            <a:r>
              <a:rPr lang="ru-RU" sz="3600" i="1" u="sng" dirty="0">
                <a:solidFill>
                  <a:srgbClr val="C00000"/>
                </a:solidFill>
                <a:latin typeface="Arial Black" pitchFamily="34" charset="0"/>
                <a:ea typeface="+mn-ea"/>
                <a:cs typeface="+mn-cs"/>
              </a:rPr>
              <a:t/>
            </a:r>
            <a:br>
              <a:rPr lang="ru-RU" sz="3600" i="1" u="sng" dirty="0">
                <a:solidFill>
                  <a:srgbClr val="C00000"/>
                </a:solidFill>
                <a:latin typeface="Arial Black" pitchFamily="34" charset="0"/>
                <a:ea typeface="+mn-ea"/>
                <a:cs typeface="+mn-cs"/>
              </a:rPr>
            </a:br>
            <a:r>
              <a:rPr lang="ru-RU" sz="3600" i="1" u="sng" dirty="0" smtClean="0">
                <a:solidFill>
                  <a:srgbClr val="C00000"/>
                </a:solidFill>
                <a:latin typeface="Arial Black" pitchFamily="34" charset="0"/>
                <a:ea typeface="+mn-ea"/>
                <a:cs typeface="+mn-cs"/>
              </a:rPr>
              <a:t/>
            </a:r>
            <a:br>
              <a:rPr lang="ru-RU" sz="3600" i="1" u="sng" dirty="0" smtClean="0">
                <a:solidFill>
                  <a:srgbClr val="C00000"/>
                </a:solidFill>
                <a:latin typeface="Arial Black" pitchFamily="34" charset="0"/>
                <a:ea typeface="+mn-ea"/>
                <a:cs typeface="+mn-cs"/>
              </a:rPr>
            </a:br>
            <a:r>
              <a:rPr lang="ru-RU" sz="3600" i="1" u="sng" dirty="0">
                <a:solidFill>
                  <a:srgbClr val="C00000"/>
                </a:solidFill>
                <a:latin typeface="Arial Black" pitchFamily="34" charset="0"/>
                <a:ea typeface="+mn-ea"/>
                <a:cs typeface="+mn-cs"/>
              </a:rPr>
              <a:t/>
            </a:r>
            <a:br>
              <a:rPr lang="ru-RU" sz="3600" i="1" u="sng" dirty="0">
                <a:solidFill>
                  <a:srgbClr val="C00000"/>
                </a:solidFill>
                <a:latin typeface="Arial Black" pitchFamily="34" charset="0"/>
                <a:ea typeface="+mn-ea"/>
                <a:cs typeface="+mn-cs"/>
              </a:rPr>
            </a:br>
            <a:r>
              <a:rPr lang="ru-RU" sz="3600" i="1" u="sng" dirty="0" smtClean="0">
                <a:solidFill>
                  <a:srgbClr val="C00000"/>
                </a:solidFill>
                <a:latin typeface="Arial Black" pitchFamily="34" charset="0"/>
                <a:ea typeface="+mn-ea"/>
                <a:cs typeface="+mn-cs"/>
              </a:rPr>
              <a:t/>
            </a:r>
            <a:br>
              <a:rPr lang="ru-RU" sz="3600" i="1" u="sng" dirty="0" smtClean="0">
                <a:solidFill>
                  <a:srgbClr val="C00000"/>
                </a:solidFill>
                <a:latin typeface="Arial Black" pitchFamily="34" charset="0"/>
                <a:ea typeface="+mn-ea"/>
                <a:cs typeface="+mn-cs"/>
              </a:rPr>
            </a:br>
            <a:r>
              <a:rPr lang="ru-RU" sz="3600" i="1" u="sng" dirty="0">
                <a:solidFill>
                  <a:srgbClr val="C00000"/>
                </a:solidFill>
                <a:latin typeface="Arial Black" pitchFamily="34" charset="0"/>
                <a:ea typeface="+mn-ea"/>
                <a:cs typeface="+mn-cs"/>
              </a:rPr>
              <a:t/>
            </a:r>
            <a:br>
              <a:rPr lang="ru-RU" sz="3600" i="1" u="sng" dirty="0">
                <a:solidFill>
                  <a:srgbClr val="C00000"/>
                </a:solidFill>
                <a:latin typeface="Arial Black" pitchFamily="34" charset="0"/>
                <a:ea typeface="+mn-ea"/>
                <a:cs typeface="+mn-cs"/>
              </a:rPr>
            </a:br>
            <a:r>
              <a:rPr lang="ru-RU" sz="3600" i="1" u="sng" dirty="0" smtClean="0">
                <a:solidFill>
                  <a:srgbClr val="C00000"/>
                </a:solidFill>
                <a:latin typeface="Arial Black" pitchFamily="34" charset="0"/>
                <a:ea typeface="+mn-ea"/>
                <a:cs typeface="+mn-cs"/>
              </a:rPr>
              <a:t/>
            </a:r>
            <a:br>
              <a:rPr lang="ru-RU" sz="3600" i="1" u="sng" dirty="0" smtClean="0">
                <a:solidFill>
                  <a:srgbClr val="C00000"/>
                </a:solidFill>
                <a:latin typeface="Arial Black" pitchFamily="34" charset="0"/>
                <a:ea typeface="+mn-ea"/>
                <a:cs typeface="+mn-cs"/>
              </a:rPr>
            </a:br>
            <a:r>
              <a:rPr lang="ru-RU" sz="3600" i="1" u="sng" dirty="0" smtClean="0">
                <a:solidFill>
                  <a:srgbClr val="C00000"/>
                </a:solidFill>
                <a:latin typeface="Arial Black" pitchFamily="34" charset="0"/>
                <a:ea typeface="+mn-ea"/>
                <a:cs typeface="+mn-cs"/>
              </a:rPr>
              <a:t/>
            </a:r>
            <a:br>
              <a:rPr lang="ru-RU" sz="3600" i="1" u="sng" dirty="0" smtClean="0">
                <a:solidFill>
                  <a:srgbClr val="C00000"/>
                </a:solidFill>
                <a:latin typeface="Arial Black" pitchFamily="34" charset="0"/>
                <a:ea typeface="+mn-ea"/>
                <a:cs typeface="+mn-cs"/>
              </a:rPr>
            </a:br>
            <a:r>
              <a:rPr lang="ru-RU" sz="3600" b="1" i="1" u="sng" dirty="0" smtClean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Актуальность </a:t>
            </a:r>
            <a:r>
              <a:rPr lang="ru-RU" sz="3600" b="1" i="1" u="sng" dirty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проекта</a:t>
            </a:r>
            <a:r>
              <a:rPr lang="ru-RU" sz="2700" i="1" u="sng" dirty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2700" i="1" u="sng" dirty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7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 нашей стране, как и во всем мире, увеличивается число дорожно-транспортных происшествий. По статистике каждой десятой жертвой ДТП является ребенок. Часто это связано с несоблюдением правил дорожного движения, их незнанием. Предоставленные самим себе, дети мало считаются с реальными опасностями на дороге, так как недооценивают собственные возможности, считая себя ловкими и быстрыми. У них еще не выработалась способность предвидеть возможность возникновения опасности в быстро меняющейся дорожной обстановке, поэтому важно научить детей дорожной грамоте, правилам поведения на улице</a:t>
            </a:r>
            <a:r>
              <a:rPr lang="ru-RU" sz="27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lang="ru-RU" sz="2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1524000" y="6812280"/>
            <a:ext cx="9144000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4679913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98426" y="239842"/>
            <a:ext cx="7674963" cy="6235909"/>
          </a:xfrm>
        </p:spPr>
        <p:txBody>
          <a:bodyPr>
            <a:normAutofit/>
          </a:bodyPr>
          <a:lstStyle/>
          <a:p>
            <a:pPr lvl="0" fontAlgn="base">
              <a:lnSpc>
                <a:spcPct val="100000"/>
              </a:lnSpc>
              <a:spcAft>
                <a:spcPct val="0"/>
              </a:spcAft>
            </a:pPr>
            <a:r>
              <a:rPr kumimoji="0" lang="ru-RU" sz="4900" b="1" i="1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проекта:</a:t>
            </a:r>
            <a:r>
              <a:rPr kumimoji="0" lang="ru-RU" sz="49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kumimoji="0" lang="ru-RU" sz="49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у детей старшего дошкольного возраста основ безопасного поведения на улице, знаний правил дорожного движения.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cs typeface="Arial" pitchFamily="34" charset="0"/>
              </a:rPr>
              <a:t/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cs typeface="Arial" pitchFamily="34" charset="0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1524000" y="6812280"/>
            <a:ext cx="9144000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0031877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88564" y="374754"/>
            <a:ext cx="7959777" cy="6130977"/>
          </a:xfrm>
        </p:spPr>
        <p:txBody>
          <a:bodyPr>
            <a:normAutofit fontScale="90000"/>
          </a:bodyPr>
          <a:lstStyle/>
          <a:p>
            <a:pPr lvl="0" fontAlgn="base">
              <a:lnSpc>
                <a:spcPct val="100000"/>
              </a:lnSpc>
              <a:spcAft>
                <a:spcPct val="0"/>
              </a:spcAft>
            </a:pPr>
            <a:r>
              <a:rPr lang="ru-RU" sz="3600" b="1" i="1" u="sng" dirty="0">
                <a:solidFill>
                  <a:srgbClr val="C00000"/>
                </a:solidFill>
                <a:latin typeface="Arial Black" pitchFamily="34" charset="0"/>
                <a:ea typeface="+mn-ea"/>
                <a:cs typeface="Arial" pitchFamily="34" charset="0"/>
              </a:rPr>
              <a:t>Задачи проекта</a:t>
            </a:r>
            <a:br>
              <a:rPr lang="ru-RU" sz="3600" b="1" i="1" u="sng" dirty="0">
                <a:solidFill>
                  <a:srgbClr val="C00000"/>
                </a:solidFill>
                <a:latin typeface="Arial Black" pitchFamily="34" charset="0"/>
                <a:ea typeface="+mn-ea"/>
                <a:cs typeface="Arial" pitchFamily="34" charset="0"/>
              </a:rPr>
            </a:br>
            <a:r>
              <a:rPr lang="ru-RU" sz="2800" dirty="0">
                <a:solidFill>
                  <a:srgbClr val="000000"/>
                </a:solidFill>
                <a:latin typeface="Arial Black" pitchFamily="34" charset="0"/>
                <a:ea typeface="+mn-ea"/>
                <a:cs typeface="Arial" pitchFamily="34" charset="0"/>
              </a:rPr>
              <a:t/>
            </a:r>
            <a:br>
              <a:rPr lang="ru-RU" sz="2800" dirty="0">
                <a:solidFill>
                  <a:srgbClr val="000000"/>
                </a:solidFill>
                <a:latin typeface="Arial Black" pitchFamily="34" charset="0"/>
                <a:ea typeface="+mn-ea"/>
                <a:cs typeface="Arial" pitchFamily="34" charset="0"/>
              </a:rPr>
            </a:br>
            <a:r>
              <a:rPr lang="ru-RU" sz="2000" i="1" dirty="0">
                <a:solidFill>
                  <a:srgbClr val="C00000"/>
                </a:solidFill>
                <a:latin typeface="Arial Black" pitchFamily="34" charset="0"/>
                <a:ea typeface="+mn-ea"/>
                <a:cs typeface="Arial" pitchFamily="34" charset="0"/>
              </a:rPr>
              <a:t>Образовательные</a:t>
            </a:r>
            <a:r>
              <a:rPr lang="ru-RU" sz="2000" dirty="0">
                <a:solidFill>
                  <a:srgbClr val="C00000"/>
                </a:solidFill>
                <a:latin typeface="Arial Black" pitchFamily="34" charset="0"/>
                <a:ea typeface="+mn-ea"/>
                <a:cs typeface="Arial" pitchFamily="34" charset="0"/>
              </a:rPr>
              <a:t>: </a:t>
            </a:r>
            <a:r>
              <a:rPr lang="ru-RU" sz="2000" dirty="0">
                <a:latin typeface="Arial Black" pitchFamily="34" charset="0"/>
                <a:ea typeface="+mn-ea"/>
                <a:cs typeface="Arial" pitchFamily="34" charset="0"/>
              </a:rPr>
              <a:t>- </a:t>
            </a:r>
            <a:r>
              <a:rPr lang="ru-RU" sz="2000" dirty="0" smtClean="0">
                <a:latin typeface="Arial Black" pitchFamily="34" charset="0"/>
                <a:ea typeface="+mn-ea"/>
                <a:cs typeface="Arial" pitchFamily="34" charset="0"/>
              </a:rPr>
              <a:t>Продолжать знакомить </a:t>
            </a:r>
            <a:r>
              <a:rPr lang="ru-RU" sz="2000" dirty="0">
                <a:latin typeface="Arial Black" pitchFamily="34" charset="0"/>
                <a:ea typeface="+mn-ea"/>
                <a:cs typeface="Arial" pitchFamily="34" charset="0"/>
              </a:rPr>
              <a:t>детей с правилами дорожного движения, строением улицы и дорожными знаками, предназначенными для водителей и пешеходов, с работой Государственной инспекции безопасности дорожного движения;</a:t>
            </a:r>
            <a:br>
              <a:rPr lang="ru-RU" sz="2000" dirty="0">
                <a:latin typeface="Arial Black" pitchFamily="34" charset="0"/>
                <a:ea typeface="+mn-ea"/>
                <a:cs typeface="Arial" pitchFamily="34" charset="0"/>
              </a:rPr>
            </a:br>
            <a:r>
              <a:rPr lang="ru-RU" sz="2000" dirty="0">
                <a:latin typeface="Arial Black" pitchFamily="34" charset="0"/>
                <a:ea typeface="+mn-ea"/>
                <a:cs typeface="Arial" pitchFamily="34" charset="0"/>
              </a:rPr>
              <a:t>- научить детей предвидеть опасное событие, уметь по возможности его избегать, а при необходимости </a:t>
            </a:r>
            <a:r>
              <a:rPr lang="ru-RU" sz="2000" dirty="0" smtClean="0">
                <a:latin typeface="Arial Black" pitchFamily="34" charset="0"/>
                <a:ea typeface="+mn-ea"/>
                <a:cs typeface="Arial" pitchFamily="34" charset="0"/>
              </a:rPr>
              <a:t>действовать.</a:t>
            </a:r>
            <a:r>
              <a:rPr lang="ru-RU" sz="2000" dirty="0">
                <a:solidFill>
                  <a:srgbClr val="0070C0"/>
                </a:solidFill>
                <a:latin typeface="Arial Black" pitchFamily="34" charset="0"/>
                <a:ea typeface="+mn-ea"/>
                <a:cs typeface="Arial" pitchFamily="34" charset="0"/>
              </a:rPr>
              <a:t/>
            </a:r>
            <a:br>
              <a:rPr lang="ru-RU" sz="2000" dirty="0">
                <a:solidFill>
                  <a:srgbClr val="0070C0"/>
                </a:solidFill>
                <a:latin typeface="Arial Black" pitchFamily="34" charset="0"/>
                <a:ea typeface="+mn-ea"/>
                <a:cs typeface="Arial" pitchFamily="34" charset="0"/>
              </a:rPr>
            </a:br>
            <a:r>
              <a:rPr lang="ru-RU" sz="2000" i="1" dirty="0">
                <a:solidFill>
                  <a:srgbClr val="C00000"/>
                </a:solidFill>
                <a:latin typeface="Arial Black" pitchFamily="34" charset="0"/>
                <a:ea typeface="+mn-ea"/>
                <a:cs typeface="Arial" pitchFamily="34" charset="0"/>
              </a:rPr>
              <a:t/>
            </a:r>
            <a:br>
              <a:rPr lang="ru-RU" sz="2000" i="1" dirty="0">
                <a:solidFill>
                  <a:srgbClr val="C00000"/>
                </a:solidFill>
                <a:latin typeface="Arial Black" pitchFamily="34" charset="0"/>
                <a:ea typeface="+mn-ea"/>
                <a:cs typeface="Arial" pitchFamily="34" charset="0"/>
              </a:rPr>
            </a:br>
            <a:r>
              <a:rPr lang="ru-RU" sz="2000" i="1" dirty="0">
                <a:solidFill>
                  <a:srgbClr val="C00000"/>
                </a:solidFill>
                <a:latin typeface="Arial Black" pitchFamily="34" charset="0"/>
                <a:ea typeface="+mn-ea"/>
                <a:cs typeface="Arial" pitchFamily="34" charset="0"/>
              </a:rPr>
              <a:t>Развивающие</a:t>
            </a:r>
            <a:r>
              <a:rPr lang="ru-RU" sz="2000" dirty="0">
                <a:solidFill>
                  <a:srgbClr val="C00000"/>
                </a:solidFill>
                <a:latin typeface="Arial Black" pitchFamily="34" charset="0"/>
                <a:ea typeface="+mn-ea"/>
                <a:cs typeface="Arial" pitchFamily="34" charset="0"/>
              </a:rPr>
              <a:t>: </a:t>
            </a:r>
            <a:r>
              <a:rPr lang="ru-RU" sz="2000" dirty="0">
                <a:latin typeface="Arial Black" pitchFamily="34" charset="0"/>
                <a:ea typeface="+mn-ea"/>
                <a:cs typeface="Arial" pitchFamily="34" charset="0"/>
              </a:rPr>
              <a:t>-  Развивать осторожность, внимательность,  самостоятельность, ответственность и осмотрительность на дороге;</a:t>
            </a:r>
            <a:br>
              <a:rPr lang="ru-RU" sz="2000" dirty="0">
                <a:latin typeface="Arial Black" pitchFamily="34" charset="0"/>
                <a:ea typeface="+mn-ea"/>
                <a:cs typeface="Arial" pitchFamily="34" charset="0"/>
              </a:rPr>
            </a:br>
            <a:r>
              <a:rPr lang="ru-RU" sz="2000" dirty="0">
                <a:latin typeface="Arial Black" pitchFamily="34" charset="0"/>
                <a:ea typeface="+mn-ea"/>
                <a:cs typeface="Arial" pitchFamily="34" charset="0"/>
              </a:rPr>
              <a:t>- Развивать связную </a:t>
            </a:r>
            <a:r>
              <a:rPr lang="ru-RU" sz="2000" dirty="0" smtClean="0">
                <a:latin typeface="Arial Black" pitchFamily="34" charset="0"/>
                <a:ea typeface="+mn-ea"/>
                <a:cs typeface="Arial" pitchFamily="34" charset="0"/>
              </a:rPr>
              <a:t>речь.</a:t>
            </a:r>
            <a:r>
              <a:rPr lang="ru-RU" sz="2000" dirty="0">
                <a:solidFill>
                  <a:srgbClr val="C17529">
                    <a:lumMod val="50000"/>
                  </a:srgbClr>
                </a:solidFill>
                <a:latin typeface="Arial Black" pitchFamily="34" charset="0"/>
                <a:ea typeface="+mn-ea"/>
                <a:cs typeface="Arial" pitchFamily="34" charset="0"/>
              </a:rPr>
              <a:t/>
            </a:r>
            <a:br>
              <a:rPr lang="ru-RU" sz="2000" dirty="0">
                <a:solidFill>
                  <a:srgbClr val="C17529">
                    <a:lumMod val="50000"/>
                  </a:srgbClr>
                </a:solidFill>
                <a:latin typeface="Arial Black" pitchFamily="34" charset="0"/>
                <a:ea typeface="+mn-ea"/>
                <a:cs typeface="Arial" pitchFamily="34" charset="0"/>
              </a:rPr>
            </a:br>
            <a:r>
              <a:rPr lang="ru-RU" sz="2000" i="1" dirty="0">
                <a:solidFill>
                  <a:srgbClr val="C00000"/>
                </a:solidFill>
                <a:latin typeface="Arial Black" pitchFamily="34" charset="0"/>
                <a:ea typeface="+mn-ea"/>
                <a:cs typeface="Arial" pitchFamily="34" charset="0"/>
              </a:rPr>
              <a:t/>
            </a:r>
            <a:br>
              <a:rPr lang="ru-RU" sz="2000" i="1" dirty="0">
                <a:solidFill>
                  <a:srgbClr val="C00000"/>
                </a:solidFill>
                <a:latin typeface="Arial Black" pitchFamily="34" charset="0"/>
                <a:ea typeface="+mn-ea"/>
                <a:cs typeface="Arial" pitchFamily="34" charset="0"/>
              </a:rPr>
            </a:br>
            <a:r>
              <a:rPr lang="ru-RU" sz="2000" i="1" dirty="0">
                <a:solidFill>
                  <a:srgbClr val="C00000"/>
                </a:solidFill>
                <a:latin typeface="Arial Black" pitchFamily="34" charset="0"/>
                <a:ea typeface="+mn-ea"/>
                <a:cs typeface="Arial" pitchFamily="34" charset="0"/>
              </a:rPr>
              <a:t>Воспитательные:</a:t>
            </a:r>
            <a:r>
              <a:rPr lang="ru-RU" sz="2000" i="1" dirty="0">
                <a:solidFill>
                  <a:srgbClr val="000000"/>
                </a:solidFill>
                <a:latin typeface="Arial Black" pitchFamily="34" charset="0"/>
                <a:ea typeface="+mn-ea"/>
                <a:cs typeface="Arial" pitchFamily="34" charset="0"/>
              </a:rPr>
              <a:t> </a:t>
            </a:r>
            <a:r>
              <a:rPr lang="ru-RU" sz="2000" dirty="0">
                <a:latin typeface="Arial Black" pitchFamily="34" charset="0"/>
                <a:ea typeface="+mn-ea"/>
                <a:cs typeface="Arial" pitchFamily="34" charset="0"/>
              </a:rPr>
              <a:t>- Воспитывать навыки личной безопасности и чувство </a:t>
            </a:r>
            <a:r>
              <a:rPr lang="ru-RU" sz="2000" dirty="0" smtClean="0">
                <a:latin typeface="Arial Black" pitchFamily="34" charset="0"/>
                <a:ea typeface="+mn-ea"/>
                <a:cs typeface="Arial" pitchFamily="34" charset="0"/>
              </a:rPr>
              <a:t>самосохранения.</a:t>
            </a:r>
            <a:r>
              <a:rPr lang="ru-RU" sz="2000" dirty="0">
                <a:solidFill>
                  <a:srgbClr val="670F48"/>
                </a:solidFill>
                <a:latin typeface="Arial Black" pitchFamily="34" charset="0"/>
                <a:ea typeface="+mn-ea"/>
                <a:cs typeface="Arial" pitchFamily="34" charset="0"/>
              </a:rPr>
              <a:t/>
            </a:r>
            <a:br>
              <a:rPr lang="ru-RU" sz="2000" dirty="0">
                <a:solidFill>
                  <a:srgbClr val="670F48"/>
                </a:solidFill>
                <a:latin typeface="Arial Black" pitchFamily="34" charset="0"/>
                <a:ea typeface="+mn-ea"/>
                <a:cs typeface="Arial" pitchFamily="34" charset="0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1524000" y="6857999"/>
            <a:ext cx="9144000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6045321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18544" y="554637"/>
            <a:ext cx="7495082" cy="3252865"/>
          </a:xfrm>
        </p:spPr>
        <p:txBody>
          <a:bodyPr>
            <a:normAutofit/>
          </a:bodyPr>
          <a:lstStyle/>
          <a:p>
            <a:r>
              <a:rPr lang="ru-RU" sz="1800" i="1" dirty="0" smtClean="0">
                <a:solidFill>
                  <a:srgbClr val="C00000"/>
                </a:solidFill>
                <a:latin typeface="Arial Black" pitchFamily="34" charset="0"/>
                <a:cs typeface="Arial" pitchFamily="34" charset="0"/>
              </a:rPr>
              <a:t>Задачи для детей</a:t>
            </a:r>
            <a:r>
              <a:rPr lang="ru-RU" sz="1800" dirty="0" smtClean="0">
                <a:solidFill>
                  <a:srgbClr val="C00000"/>
                </a:solidFill>
                <a:latin typeface="Arial Black" pitchFamily="34" charset="0"/>
                <a:cs typeface="Arial" pitchFamily="34" charset="0"/>
              </a:rPr>
              <a:t>: </a:t>
            </a:r>
            <a:r>
              <a:rPr lang="ru-RU" sz="1800" dirty="0">
                <a:solidFill>
                  <a:prstClr val="black"/>
                </a:solidFill>
                <a:latin typeface="Arial Black" pitchFamily="34" charset="0"/>
                <a:cs typeface="Arial" pitchFamily="34" charset="0"/>
              </a:rPr>
              <a:t>- </a:t>
            </a:r>
            <a:r>
              <a:rPr lang="ru-RU" sz="1800" dirty="0" smtClean="0">
                <a:solidFill>
                  <a:prstClr val="black"/>
                </a:solidFill>
                <a:latin typeface="Arial Black" pitchFamily="34" charset="0"/>
                <a:cs typeface="Arial" pitchFamily="34" charset="0"/>
              </a:rPr>
              <a:t>Найти совместно с родителями информацию о безопасном поведении на дороге; </a:t>
            </a:r>
            <a:br>
              <a:rPr lang="ru-RU" sz="1800" dirty="0" smtClean="0">
                <a:solidFill>
                  <a:prstClr val="black"/>
                </a:solidFill>
                <a:latin typeface="Arial Black" pitchFamily="34" charset="0"/>
                <a:cs typeface="Arial" pitchFamily="34" charset="0"/>
              </a:rPr>
            </a:br>
            <a:r>
              <a:rPr lang="ru-RU" sz="1800" dirty="0" smtClean="0">
                <a:solidFill>
                  <a:prstClr val="black"/>
                </a:solidFill>
                <a:latin typeface="Arial Black" pitchFamily="34" charset="0"/>
                <a:cs typeface="Arial" pitchFamily="34" charset="0"/>
              </a:rPr>
              <a:t/>
            </a:r>
            <a:br>
              <a:rPr lang="ru-RU" sz="1800" dirty="0" smtClean="0">
                <a:solidFill>
                  <a:prstClr val="black"/>
                </a:solidFill>
                <a:latin typeface="Arial Black" pitchFamily="34" charset="0"/>
                <a:cs typeface="Arial" pitchFamily="34" charset="0"/>
              </a:rPr>
            </a:br>
            <a:r>
              <a:rPr lang="ru-RU" sz="1800" dirty="0" smtClean="0">
                <a:solidFill>
                  <a:srgbClr val="C00000"/>
                </a:solidFill>
                <a:latin typeface="Arial Black" pitchFamily="34" charset="0"/>
                <a:cs typeface="Arial" pitchFamily="34" charset="0"/>
              </a:rPr>
              <a:t>Изготовить совместно с родителями: </a:t>
            </a:r>
            <a:r>
              <a:rPr lang="ru-RU" sz="1800" dirty="0" smtClean="0">
                <a:latin typeface="Arial Black" pitchFamily="34" charset="0"/>
                <a:cs typeface="Arial" pitchFamily="34" charset="0"/>
              </a:rPr>
              <a:t>- макет безопасного маршрута от дома до детского сада</a:t>
            </a:r>
            <a:r>
              <a:rPr lang="ru-RU" sz="1800" dirty="0" smtClean="0">
                <a:solidFill>
                  <a:prstClr val="black"/>
                </a:solidFill>
                <a:latin typeface="Arial Black" pitchFamily="34" charset="0"/>
                <a:cs typeface="Arial" pitchFamily="34" charset="0"/>
              </a:rPr>
              <a:t>;</a:t>
            </a:r>
            <a:r>
              <a:rPr lang="ru-RU" sz="1800" dirty="0">
                <a:solidFill>
                  <a:srgbClr val="0070C0"/>
                </a:solidFill>
                <a:latin typeface="Arial Black" pitchFamily="34" charset="0"/>
                <a:cs typeface="Arial" pitchFamily="34" charset="0"/>
              </a:rPr>
              <a:t/>
            </a:r>
            <a:br>
              <a:rPr lang="ru-RU" sz="1800" dirty="0">
                <a:solidFill>
                  <a:srgbClr val="0070C0"/>
                </a:solidFill>
                <a:latin typeface="Arial Black" pitchFamily="34" charset="0"/>
                <a:cs typeface="Arial" pitchFamily="34" charset="0"/>
              </a:rPr>
            </a:br>
            <a:r>
              <a:rPr lang="ru-RU" sz="1800" i="1" dirty="0">
                <a:solidFill>
                  <a:srgbClr val="C00000"/>
                </a:solidFill>
                <a:latin typeface="Arial Black" pitchFamily="34" charset="0"/>
                <a:cs typeface="Arial" pitchFamily="34" charset="0"/>
              </a:rPr>
              <a:t/>
            </a:r>
            <a:br>
              <a:rPr lang="ru-RU" sz="1800" i="1" dirty="0">
                <a:solidFill>
                  <a:srgbClr val="C00000"/>
                </a:solidFill>
                <a:latin typeface="Arial Black" pitchFamily="34" charset="0"/>
                <a:cs typeface="Arial" pitchFamily="34" charset="0"/>
              </a:rPr>
            </a:br>
            <a:r>
              <a:rPr lang="ru-RU" sz="1800" i="1" dirty="0" smtClean="0">
                <a:solidFill>
                  <a:srgbClr val="C00000"/>
                </a:solidFill>
                <a:latin typeface="Arial Black" pitchFamily="34" charset="0"/>
                <a:cs typeface="Arial" pitchFamily="34" charset="0"/>
              </a:rPr>
              <a:t>Задачи для родителей</a:t>
            </a:r>
            <a:r>
              <a:rPr lang="ru-RU" sz="1800" dirty="0" smtClean="0">
                <a:solidFill>
                  <a:srgbClr val="C00000"/>
                </a:solidFill>
                <a:latin typeface="Arial Black" pitchFamily="34" charset="0"/>
                <a:cs typeface="Arial" pitchFamily="34" charset="0"/>
              </a:rPr>
              <a:t>: </a:t>
            </a:r>
            <a:r>
              <a:rPr lang="ru-RU" sz="1800" dirty="0">
                <a:solidFill>
                  <a:prstClr val="black"/>
                </a:solidFill>
                <a:latin typeface="Arial Black" pitchFamily="34" charset="0"/>
                <a:cs typeface="Arial" pitchFamily="34" charset="0"/>
              </a:rPr>
              <a:t>-  </a:t>
            </a:r>
            <a:r>
              <a:rPr lang="ru-RU" sz="1800" dirty="0" smtClean="0">
                <a:solidFill>
                  <a:prstClr val="black"/>
                </a:solidFill>
                <a:latin typeface="Arial Black" pitchFamily="34" charset="0"/>
                <a:cs typeface="Arial" pitchFamily="34" charset="0"/>
              </a:rPr>
              <a:t>Изготовить атрибуты к сюжетно-ролевым играм по ПДД;</a:t>
            </a:r>
            <a:r>
              <a:rPr lang="ru-RU" sz="1800" dirty="0">
                <a:solidFill>
                  <a:srgbClr val="C17529">
                    <a:lumMod val="50000"/>
                  </a:srgbClr>
                </a:solidFill>
                <a:latin typeface="Arial Black" pitchFamily="34" charset="0"/>
                <a:cs typeface="Arial" pitchFamily="34" charset="0"/>
              </a:rPr>
              <a:t/>
            </a:r>
            <a:br>
              <a:rPr lang="ru-RU" sz="1800" dirty="0">
                <a:solidFill>
                  <a:srgbClr val="C17529">
                    <a:lumMod val="50000"/>
                  </a:srgbClr>
                </a:solidFill>
                <a:latin typeface="Arial Black" pitchFamily="34" charset="0"/>
                <a:cs typeface="Arial" pitchFamily="34" charset="0"/>
              </a:rPr>
            </a:br>
            <a:r>
              <a:rPr lang="ru-RU" sz="1800" i="1" dirty="0">
                <a:solidFill>
                  <a:srgbClr val="C00000"/>
                </a:solidFill>
                <a:latin typeface="Arial Black" pitchFamily="34" charset="0"/>
                <a:cs typeface="Arial" pitchFamily="34" charset="0"/>
              </a:rPr>
              <a:t/>
            </a:r>
            <a:br>
              <a:rPr lang="ru-RU" sz="1800" i="1" dirty="0">
                <a:solidFill>
                  <a:srgbClr val="C00000"/>
                </a:solidFill>
                <a:latin typeface="Arial Black" pitchFamily="34" charset="0"/>
                <a:cs typeface="Arial" pitchFamily="34" charset="0"/>
              </a:rPr>
            </a:br>
            <a:r>
              <a:rPr lang="ru-RU" sz="1800" i="1" dirty="0">
                <a:solidFill>
                  <a:srgbClr val="C00000"/>
                </a:solidFill>
                <a:latin typeface="Arial Black" pitchFamily="34" charset="0"/>
                <a:cs typeface="Arial" pitchFamily="34" charset="0"/>
              </a:rPr>
              <a:t>Воспитательные:</a:t>
            </a:r>
            <a:r>
              <a:rPr lang="ru-RU" sz="1800" i="1" dirty="0">
                <a:solidFill>
                  <a:srgbClr val="000000"/>
                </a:solidFill>
                <a:latin typeface="Arial Black" pitchFamily="34" charset="0"/>
                <a:cs typeface="Arial" pitchFamily="34" charset="0"/>
              </a:rPr>
              <a:t> </a:t>
            </a:r>
            <a:r>
              <a:rPr lang="ru-RU" sz="1800" dirty="0">
                <a:solidFill>
                  <a:prstClr val="black"/>
                </a:solidFill>
                <a:latin typeface="Arial Black" pitchFamily="34" charset="0"/>
                <a:cs typeface="Arial" pitchFamily="34" charset="0"/>
              </a:rPr>
              <a:t>- Воспитывать навыки личной безопасности и чувство самосохранения;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8664682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03161" y="434715"/>
            <a:ext cx="7420132" cy="5651292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sz="3600" b="1" dirty="0" smtClean="0">
                <a:solidFill>
                  <a:srgbClr val="FF0000"/>
                </a:solidFill>
                <a:latin typeface="Verdana"/>
              </a:rPr>
              <a:t>Ожидаемые результаты</a:t>
            </a:r>
            <a:endParaRPr lang="ru-RU" sz="3600" b="1" dirty="0">
              <a:solidFill>
                <a:srgbClr val="FF0000"/>
              </a:solidFill>
              <a:latin typeface="Verdana"/>
            </a:endParaRPr>
          </a:p>
          <a:p>
            <a:pPr lvl="0" algn="l">
              <a:lnSpc>
                <a:spcPct val="100000"/>
              </a:lnSpc>
              <a:spcBef>
                <a:spcPts val="0"/>
              </a:spcBef>
            </a:pPr>
            <a:endParaRPr lang="ru-RU" sz="1800" dirty="0">
              <a:solidFill>
                <a:prstClr val="black"/>
              </a:solidFill>
              <a:latin typeface="Verdana"/>
            </a:endParaRPr>
          </a:p>
          <a:p>
            <a:pPr lvl="0" algn="l">
              <a:lnSpc>
                <a:spcPct val="100000"/>
              </a:lnSpc>
              <a:spcBef>
                <a:spcPts val="0"/>
              </a:spcBef>
            </a:pPr>
            <a:r>
              <a:rPr lang="ru-RU" sz="1800" dirty="0">
                <a:solidFill>
                  <a:prstClr val="black"/>
                </a:solidFill>
                <a:latin typeface="Verdana"/>
              </a:rPr>
              <a:t> </a:t>
            </a:r>
            <a:r>
              <a:rPr lang="ru-RU" b="1" dirty="0">
                <a:solidFill>
                  <a:prstClr val="black"/>
                </a:solidFill>
                <a:latin typeface="Verdana"/>
              </a:rPr>
              <a:t>Дети должны знать основные источники и виды опасности на улице дорожные знаки (пешеходный переход, железнодорожный переезд, пункт первой медицинской помощи, перекрёсток регулируемый светофором и т.д.), стихи, загадки, игры о правилах дорожного движения значение цветов светофора</a:t>
            </a:r>
            <a:r>
              <a:rPr lang="ru-RU" b="1" dirty="0" smtClean="0">
                <a:solidFill>
                  <a:prstClr val="black"/>
                </a:solidFill>
                <a:latin typeface="Verdana"/>
              </a:rPr>
              <a:t>. Повышение родительской ответственности за жизнь и здоровье ребёнка на дороге.</a:t>
            </a:r>
            <a:endParaRPr lang="ru-RU" b="1" dirty="0">
              <a:solidFill>
                <a:prstClr val="black"/>
              </a:solidFill>
              <a:latin typeface="Verdana"/>
            </a:endParaRPr>
          </a:p>
          <a:p>
            <a:pPr algn="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7040115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43397" y="509666"/>
            <a:ext cx="7315200" cy="5486400"/>
          </a:xfrm>
        </p:spPr>
        <p:txBody>
          <a:bodyPr>
            <a:normAutofit lnSpcReduction="10000"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sz="3600" b="1" i="1" u="sng" dirty="0">
                <a:solidFill>
                  <a:srgbClr val="C00000"/>
                </a:solidFill>
                <a:latin typeface="Arial Black" pitchFamily="34" charset="0"/>
              </a:rPr>
              <a:t>Этапы реализации проекта: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endParaRPr lang="ru-RU" dirty="0">
              <a:solidFill>
                <a:prstClr val="black"/>
              </a:solidFill>
              <a:latin typeface="Arial Black" pitchFamily="34" charset="0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sz="2800" dirty="0">
                <a:solidFill>
                  <a:prstClr val="black"/>
                </a:solidFill>
                <a:latin typeface="Arial Black" pitchFamily="34" charset="0"/>
              </a:rPr>
              <a:t>1 Подготовительный (аналитический);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endParaRPr lang="ru-RU" sz="2800" dirty="0">
              <a:solidFill>
                <a:prstClr val="black"/>
              </a:solidFill>
              <a:latin typeface="Arial Black" pitchFamily="34" charset="0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</a:pPr>
            <a:endParaRPr lang="ru-RU" sz="2800" dirty="0">
              <a:solidFill>
                <a:prstClr val="black"/>
              </a:solidFill>
              <a:latin typeface="Arial Black" pitchFamily="34" charset="0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sz="2800" dirty="0">
                <a:solidFill>
                  <a:prstClr val="black"/>
                </a:solidFill>
                <a:latin typeface="Arial Black" pitchFamily="34" charset="0"/>
              </a:rPr>
              <a:t>2 Основной (реализация намеченных         планов);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endParaRPr lang="ru-RU" sz="2800" dirty="0">
              <a:solidFill>
                <a:prstClr val="black"/>
              </a:solidFill>
              <a:latin typeface="Arial Black" pitchFamily="34" charset="0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</a:pPr>
            <a:endParaRPr lang="ru-RU" sz="2800" dirty="0">
              <a:solidFill>
                <a:prstClr val="black"/>
              </a:solidFill>
              <a:latin typeface="Arial Black" pitchFamily="34" charset="0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sz="2800" dirty="0">
                <a:solidFill>
                  <a:prstClr val="black"/>
                </a:solidFill>
                <a:latin typeface="Arial Black" pitchFamily="34" charset="0"/>
              </a:rPr>
              <a:t>3 Заключительный (подведение итогов)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9039555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53259" y="704537"/>
            <a:ext cx="7824866" cy="5216577"/>
          </a:xfrm>
        </p:spPr>
        <p:txBody>
          <a:bodyPr>
            <a:normAutofit lnSpcReduction="10000"/>
          </a:bodyPr>
          <a:lstStyle/>
          <a:p>
            <a:pPr lvl="0" algn="l">
              <a:lnSpc>
                <a:spcPct val="100000"/>
              </a:lnSpc>
              <a:spcBef>
                <a:spcPts val="0"/>
              </a:spcBef>
            </a:pPr>
            <a:r>
              <a:rPr lang="ru-RU" sz="3600" dirty="0">
                <a:solidFill>
                  <a:srgbClr val="C00000"/>
                </a:solidFill>
                <a:latin typeface="Arial Black" pitchFamily="34" charset="0"/>
              </a:rPr>
              <a:t>1 Подготовительный :</a:t>
            </a:r>
          </a:p>
          <a:p>
            <a:pPr lvl="0" algn="l">
              <a:lnSpc>
                <a:spcPct val="100000"/>
              </a:lnSpc>
              <a:spcBef>
                <a:spcPts val="0"/>
              </a:spcBef>
            </a:pPr>
            <a:r>
              <a:rPr lang="ru-RU" b="1" dirty="0">
                <a:solidFill>
                  <a:srgbClr val="C00000"/>
                </a:solidFill>
                <a:latin typeface="Verdana"/>
              </a:rPr>
              <a:t>а. </a:t>
            </a:r>
            <a:r>
              <a:rPr lang="ru-RU" b="1" dirty="0">
                <a:solidFill>
                  <a:prstClr val="black"/>
                </a:solidFill>
                <a:latin typeface="Verdana"/>
              </a:rPr>
              <a:t>Подбор материала по Правилам дорожного движения.</a:t>
            </a:r>
            <a:br>
              <a:rPr lang="ru-RU" b="1" dirty="0">
                <a:solidFill>
                  <a:prstClr val="black"/>
                </a:solidFill>
                <a:latin typeface="Verdana"/>
              </a:rPr>
            </a:br>
            <a:endParaRPr lang="ru-RU" b="1" dirty="0">
              <a:solidFill>
                <a:prstClr val="black"/>
              </a:solidFill>
              <a:latin typeface="Verdana"/>
            </a:endParaRPr>
          </a:p>
          <a:p>
            <a:pPr lvl="0" algn="l">
              <a:lnSpc>
                <a:spcPct val="100000"/>
              </a:lnSpc>
              <a:spcBef>
                <a:spcPts val="0"/>
              </a:spcBef>
            </a:pPr>
            <a:r>
              <a:rPr lang="ru-RU" b="1" dirty="0">
                <a:solidFill>
                  <a:srgbClr val="C00000"/>
                </a:solidFill>
                <a:latin typeface="Verdana"/>
              </a:rPr>
              <a:t>б.</a:t>
            </a:r>
            <a:r>
              <a:rPr lang="ru-RU" b="1" dirty="0">
                <a:solidFill>
                  <a:prstClr val="black"/>
                </a:solidFill>
                <a:latin typeface="Verdana"/>
              </a:rPr>
              <a:t> Рассматривание рисунков, </a:t>
            </a:r>
            <a:r>
              <a:rPr lang="ru-RU" b="1" dirty="0" smtClean="0">
                <a:solidFill>
                  <a:prstClr val="black"/>
                </a:solidFill>
                <a:latin typeface="Verdana"/>
              </a:rPr>
              <a:t>фотографий, мультфильмов </a:t>
            </a:r>
            <a:r>
              <a:rPr lang="ru-RU" b="1" dirty="0">
                <a:solidFill>
                  <a:prstClr val="black"/>
                </a:solidFill>
                <a:latin typeface="Verdana"/>
              </a:rPr>
              <a:t>о дорожных  </a:t>
            </a:r>
            <a:r>
              <a:rPr lang="ru-RU" b="1" dirty="0" smtClean="0">
                <a:solidFill>
                  <a:prstClr val="black"/>
                </a:solidFill>
                <a:latin typeface="Verdana"/>
              </a:rPr>
              <a:t>ситуациях; изучение дорожных знаков.</a:t>
            </a:r>
            <a:r>
              <a:rPr lang="ru-RU" b="1" dirty="0">
                <a:solidFill>
                  <a:prstClr val="black"/>
                </a:solidFill>
                <a:latin typeface="Verdana"/>
              </a:rPr>
              <a:t/>
            </a:r>
            <a:br>
              <a:rPr lang="ru-RU" b="1" dirty="0">
                <a:solidFill>
                  <a:prstClr val="black"/>
                </a:solidFill>
                <a:latin typeface="Verdana"/>
              </a:rPr>
            </a:br>
            <a:endParaRPr lang="ru-RU" b="1" dirty="0">
              <a:solidFill>
                <a:prstClr val="black"/>
              </a:solidFill>
              <a:latin typeface="Verdana"/>
            </a:endParaRPr>
          </a:p>
          <a:p>
            <a:pPr lvl="0" algn="l">
              <a:lnSpc>
                <a:spcPct val="100000"/>
              </a:lnSpc>
              <a:spcBef>
                <a:spcPts val="0"/>
              </a:spcBef>
            </a:pPr>
            <a:r>
              <a:rPr lang="ru-RU" b="1" dirty="0">
                <a:solidFill>
                  <a:srgbClr val="C00000"/>
                </a:solidFill>
                <a:latin typeface="Verdana"/>
              </a:rPr>
              <a:t>в.</a:t>
            </a:r>
            <a:r>
              <a:rPr lang="ru-RU" b="1" dirty="0">
                <a:solidFill>
                  <a:prstClr val="black"/>
                </a:solidFill>
                <a:latin typeface="Verdana"/>
              </a:rPr>
              <a:t> Знакомство с литературными произведениями: С. Михалков «Светофор», А. Северный «Три чудесных цвета», Я. </a:t>
            </a:r>
            <a:r>
              <a:rPr lang="ru-RU" b="1" dirty="0" err="1">
                <a:solidFill>
                  <a:prstClr val="black"/>
                </a:solidFill>
                <a:latin typeface="Verdana"/>
              </a:rPr>
              <a:t>Пишумов</a:t>
            </a:r>
            <a:r>
              <a:rPr lang="ru-RU" b="1" dirty="0">
                <a:solidFill>
                  <a:prstClr val="black"/>
                </a:solidFill>
                <a:latin typeface="Verdana"/>
              </a:rPr>
              <a:t> «Азбука города», «Постовой», О. </a:t>
            </a:r>
            <a:r>
              <a:rPr lang="ru-RU" b="1" dirty="0" err="1">
                <a:solidFill>
                  <a:prstClr val="black"/>
                </a:solidFill>
                <a:latin typeface="Verdana"/>
              </a:rPr>
              <a:t>Бедарев</a:t>
            </a:r>
            <a:r>
              <a:rPr lang="ru-RU" b="1" dirty="0">
                <a:solidFill>
                  <a:prstClr val="black"/>
                </a:solidFill>
                <a:latin typeface="Verdana"/>
              </a:rPr>
              <a:t> «Если бы…», Н. Носов «Автомобиль», В. Головко «Правила движения» и т.д.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9008030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1724</TotalTime>
  <Words>443</Words>
  <Application>Microsoft Office PowerPoint</Application>
  <PresentationFormat>Произвольный</PresentationFormat>
  <Paragraphs>82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Проект: Правила дорожные соблюдай и здоровье сохраняй</vt:lpstr>
      <vt:lpstr>Слайд 2</vt:lpstr>
      <vt:lpstr>            Актуальность проекта В нашей стране, как и во всем мире, увеличивается число дорожно-транспортных происшествий. По статистике каждой десятой жертвой ДТП является ребенок. Часто это связано с несоблюдением правил дорожного движения, их незнанием. Предоставленные самим себе, дети мало считаются с реальными опасностями на дороге, так как недооценивают собственные возможности, считая себя ловкими и быстрыми. У них еще не выработалась способность предвидеть возможность возникновения опасности в быстро меняющейся дорожной обстановке, поэтому важно научить детей дорожной грамоте, правилам поведения на улице.</vt:lpstr>
      <vt:lpstr>Цель проекта: Формирование у детей старшего дошкольного возраста основ безопасного поведения на улице, знаний правил дорожного движения. </vt:lpstr>
      <vt:lpstr>Задачи проекта  Образовательные: - Продолжать знакомить детей с правилами дорожного движения, строением улицы и дорожными знаками, предназначенными для водителей и пешеходов, с работой Государственной инспекции безопасности дорожного движения; - научить детей предвидеть опасное событие, уметь по возможности его избегать, а при необходимости действовать.  Развивающие: -  Развивать осторожность, внимательность,  самостоятельность, ответственность и осмотрительность на дороге; - Развивать связную речь.  Воспитательные: - Воспитывать навыки личной безопасности и чувство самосохранения. </vt:lpstr>
      <vt:lpstr>Задачи для детей: - Найти совместно с родителями информацию о безопасном поведении на дороге;   Изготовить совместно с родителями: - макет безопасного маршрута от дома до детского сада;  Задачи для родителей: -  Изготовить атрибуты к сюжетно-ролевым играм по ПДД;  Воспитательные: - Воспитывать навыки личной безопасности и чувство самосохранения;</vt:lpstr>
      <vt:lpstr>Слайд 7</vt:lpstr>
      <vt:lpstr>Слайд 8</vt:lpstr>
      <vt:lpstr>Слайд 9</vt:lpstr>
      <vt:lpstr>Слайд 10</vt:lpstr>
      <vt:lpstr>Слайд 11</vt:lpstr>
      <vt:lpstr>Слайд 12</vt:lpstr>
      <vt:lpstr>Чтение художественной литературы  </vt:lpstr>
      <vt:lpstr>Слайд 14</vt:lpstr>
      <vt:lpstr>Слайд 15</vt:lpstr>
      <vt:lpstr>Слайд 16</vt:lpstr>
      <vt:lpstr>Слайд 17</vt:lpstr>
      <vt:lpstr>Сюжетно - ролевые игры </vt:lpstr>
      <vt:lpstr>Макеты «Соблюдаем правила дорожного движения»</vt:lpstr>
      <vt:lpstr>Игры малой подвижности</vt:lpstr>
      <vt:lpstr>Игровые ситуации по ПДД.</vt:lpstr>
      <vt:lpstr>Художественное творчество</vt:lpstr>
      <vt:lpstr>Закрепляем дорожные знаки</vt:lpstr>
      <vt:lpstr>Слайд 24</vt:lpstr>
    </vt:vector>
  </TitlesOfParts>
  <Company>net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irinkabogatova200184@outlook.com</dc:creator>
  <cp:lastModifiedBy>55-3</cp:lastModifiedBy>
  <cp:revision>32</cp:revision>
  <dcterms:created xsi:type="dcterms:W3CDTF">2019-09-15T14:05:09Z</dcterms:created>
  <dcterms:modified xsi:type="dcterms:W3CDTF">2020-08-06T09:00:15Z</dcterms:modified>
</cp:coreProperties>
</file>