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78" r:id="rId3"/>
    <p:sldId id="363" r:id="rId4"/>
    <p:sldId id="414" r:id="rId5"/>
    <p:sldId id="407" r:id="rId6"/>
    <p:sldId id="416" r:id="rId7"/>
    <p:sldId id="411" r:id="rId8"/>
    <p:sldId id="412" r:id="rId9"/>
    <p:sldId id="418" r:id="rId10"/>
    <p:sldId id="420" r:id="rId11"/>
    <p:sldId id="367" r:id="rId12"/>
    <p:sldId id="421" r:id="rId13"/>
    <p:sldId id="425"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3" autoAdjust="0"/>
    <p:restoredTop sz="89366" autoAdjust="0"/>
  </p:normalViewPr>
  <p:slideViewPr>
    <p:cSldViewPr>
      <p:cViewPr varScale="1">
        <p:scale>
          <a:sx n="67" d="100"/>
          <a:sy n="67" d="100"/>
        </p:scale>
        <p:origin x="-16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6A69C6B-62D9-4324-8EAE-12F2CC73C1B3}" type="datetimeFigureOut">
              <a:rPr lang="ru-RU"/>
              <a:pPr>
                <a:defRPr/>
              </a:pPr>
              <a:t>25.02.2024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2EE86BD-1F89-4744-96AE-2BA1BE63AC65}" type="slidenum">
              <a:rPr lang="ru-RU"/>
              <a:pPr>
                <a:defRPr/>
              </a:pPr>
              <a:t>‹#›</a:t>
            </a:fld>
            <a:endParaRPr lang="ru-RU"/>
          </a:p>
        </p:txBody>
      </p:sp>
    </p:spTree>
    <p:extLst>
      <p:ext uri="{BB962C8B-B14F-4D97-AF65-F5344CB8AC3E}">
        <p14:creationId xmlns="" xmlns:p14="http://schemas.microsoft.com/office/powerpoint/2010/main" val="2351025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43"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dirty="0"/>
          </a:p>
        </p:txBody>
      </p:sp>
      <p:sp>
        <p:nvSpPr>
          <p:cNvPr id="5222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7302F5-79DC-4A0D-9DB9-4D4C86D260B9}" type="slidenum">
              <a:rPr lang="ru-RU" smtClean="0"/>
              <a:pPr fontAlgn="base">
                <a:spcBef>
                  <a:spcPct val="0"/>
                </a:spcBef>
                <a:spcAft>
                  <a:spcPct val="0"/>
                </a:spcAft>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C2EE86BD-1F89-4744-96AE-2BA1BE63AC65}" type="slidenum">
              <a:rPr lang="ru-RU" smtClean="0"/>
              <a:pPr>
                <a:defRPr/>
              </a:pPr>
              <a:t>11</a:t>
            </a:fld>
            <a:endParaRPr lang="ru-RU"/>
          </a:p>
        </p:txBody>
      </p:sp>
    </p:spTree>
    <p:extLst>
      <p:ext uri="{BB962C8B-B14F-4D97-AF65-F5344CB8AC3E}">
        <p14:creationId xmlns="" xmlns:p14="http://schemas.microsoft.com/office/powerpoint/2010/main" val="37999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C2EE86BD-1F89-4744-96AE-2BA1BE63AC65}" type="slidenum">
              <a:rPr lang="ru-RU" smtClean="0"/>
              <a:pPr>
                <a:defRPr/>
              </a:pPr>
              <a:t>13</a:t>
            </a:fld>
            <a:endParaRPr lang="ru-RU"/>
          </a:p>
        </p:txBody>
      </p:sp>
    </p:spTree>
    <p:extLst>
      <p:ext uri="{BB962C8B-B14F-4D97-AF65-F5344CB8AC3E}">
        <p14:creationId xmlns="" xmlns:p14="http://schemas.microsoft.com/office/powerpoint/2010/main" val="37999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2B0DA007-44DF-455E-A985-1A239A1BE51A}" type="datetimeFigureOut">
              <a:rPr lang="ru-RU"/>
              <a:pPr>
                <a:defRPr/>
              </a:pPr>
              <a:t>25.02.2024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15075AB-1A57-4648-9E74-8BC591602E06}" type="slidenum">
              <a:rPr lang="ru-RU"/>
              <a:pPr>
                <a:defRPr/>
              </a:pPr>
              <a:t>‹#›</a:t>
            </a:fld>
            <a:endParaRPr lang="ru-RU"/>
          </a:p>
        </p:txBody>
      </p:sp>
    </p:spTree>
    <p:extLst>
      <p:ext uri="{BB962C8B-B14F-4D97-AF65-F5344CB8AC3E}">
        <p14:creationId xmlns="" xmlns:p14="http://schemas.microsoft.com/office/powerpoint/2010/main" val="3540439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59D286D9-2123-45A9-8F1E-D5164F28C6B4}" type="datetimeFigureOut">
              <a:rPr lang="ru-RU"/>
              <a:pPr>
                <a:defRPr/>
              </a:pPr>
              <a:t>25.02.2024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DEE20A-B4E1-4151-8D8C-0F55809CA76C}" type="slidenum">
              <a:rPr lang="ru-RU"/>
              <a:pPr>
                <a:defRPr/>
              </a:pPr>
              <a:t>‹#›</a:t>
            </a:fld>
            <a:endParaRPr lang="ru-RU"/>
          </a:p>
        </p:txBody>
      </p:sp>
    </p:spTree>
    <p:extLst>
      <p:ext uri="{BB962C8B-B14F-4D97-AF65-F5344CB8AC3E}">
        <p14:creationId xmlns="" xmlns:p14="http://schemas.microsoft.com/office/powerpoint/2010/main" val="273006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DBE415C-E46E-4B9A-9114-C418D2AF4DAC}" type="datetimeFigureOut">
              <a:rPr lang="ru-RU"/>
              <a:pPr>
                <a:defRPr/>
              </a:pPr>
              <a:t>25.02.2024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33B6E35-B710-46D7-BB27-864F95295365}" type="slidenum">
              <a:rPr lang="ru-RU"/>
              <a:pPr>
                <a:defRPr/>
              </a:pPr>
              <a:t>‹#›</a:t>
            </a:fld>
            <a:endParaRPr lang="ru-RU"/>
          </a:p>
        </p:txBody>
      </p:sp>
    </p:spTree>
    <p:extLst>
      <p:ext uri="{BB962C8B-B14F-4D97-AF65-F5344CB8AC3E}">
        <p14:creationId xmlns="" xmlns:p14="http://schemas.microsoft.com/office/powerpoint/2010/main" val="313048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A7F81564-9871-4942-B75E-5C9F9E7CE99E}" type="datetimeFigureOut">
              <a:rPr lang="ru-RU"/>
              <a:pPr>
                <a:defRPr/>
              </a:pPr>
              <a:t>25.02.2024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762C20A-E33C-4DC8-8C55-9809236E0062}" type="slidenum">
              <a:rPr lang="ru-RU"/>
              <a:pPr>
                <a:defRPr/>
              </a:pPr>
              <a:t>‹#›</a:t>
            </a:fld>
            <a:endParaRPr lang="ru-RU"/>
          </a:p>
        </p:txBody>
      </p:sp>
    </p:spTree>
    <p:extLst>
      <p:ext uri="{BB962C8B-B14F-4D97-AF65-F5344CB8AC3E}">
        <p14:creationId xmlns="" xmlns:p14="http://schemas.microsoft.com/office/powerpoint/2010/main" val="118260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6AA82880-39B3-42CB-8E48-556615CDF2DA}" type="datetimeFigureOut">
              <a:rPr lang="ru-RU"/>
              <a:pPr>
                <a:defRPr/>
              </a:pPr>
              <a:t>25.02.2024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E8046FF-8CF8-4D11-AD5D-4742C7280371}" type="slidenum">
              <a:rPr lang="ru-RU"/>
              <a:pPr>
                <a:defRPr/>
              </a:pPr>
              <a:t>‹#›</a:t>
            </a:fld>
            <a:endParaRPr lang="ru-RU"/>
          </a:p>
        </p:txBody>
      </p:sp>
    </p:spTree>
    <p:extLst>
      <p:ext uri="{BB962C8B-B14F-4D97-AF65-F5344CB8AC3E}">
        <p14:creationId xmlns="" xmlns:p14="http://schemas.microsoft.com/office/powerpoint/2010/main" val="231032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5474BD72-4BEC-4499-8A5D-F4A3E1628158}" type="datetimeFigureOut">
              <a:rPr lang="ru-RU"/>
              <a:pPr>
                <a:defRPr/>
              </a:pPr>
              <a:t>25.02.2024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262B3A-2D42-4BFD-81BE-E3DCF4F534EE}" type="slidenum">
              <a:rPr lang="ru-RU"/>
              <a:pPr>
                <a:defRPr/>
              </a:pPr>
              <a:t>‹#›</a:t>
            </a:fld>
            <a:endParaRPr lang="ru-RU"/>
          </a:p>
        </p:txBody>
      </p:sp>
    </p:spTree>
    <p:extLst>
      <p:ext uri="{BB962C8B-B14F-4D97-AF65-F5344CB8AC3E}">
        <p14:creationId xmlns="" xmlns:p14="http://schemas.microsoft.com/office/powerpoint/2010/main" val="137336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80EC3681-3BDA-4CCC-B7FC-BDDD58FDC559}" type="datetimeFigureOut">
              <a:rPr lang="ru-RU"/>
              <a:pPr>
                <a:defRPr/>
              </a:pPr>
              <a:t>25.02.2024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8A92DA5-CD31-4619-B650-5319B53FA14D}" type="slidenum">
              <a:rPr lang="ru-RU"/>
              <a:pPr>
                <a:defRPr/>
              </a:pPr>
              <a:t>‹#›</a:t>
            </a:fld>
            <a:endParaRPr lang="ru-RU"/>
          </a:p>
        </p:txBody>
      </p:sp>
    </p:spTree>
    <p:extLst>
      <p:ext uri="{BB962C8B-B14F-4D97-AF65-F5344CB8AC3E}">
        <p14:creationId xmlns="" xmlns:p14="http://schemas.microsoft.com/office/powerpoint/2010/main" val="235830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89C1DDDC-CEBB-49DC-B0F2-3DCD48F72F47}" type="datetimeFigureOut">
              <a:rPr lang="ru-RU"/>
              <a:pPr>
                <a:defRPr/>
              </a:pPr>
              <a:t>25.02.2024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3A625CF-364D-41A2-B141-82385FD9F433}" type="slidenum">
              <a:rPr lang="ru-RU"/>
              <a:pPr>
                <a:defRPr/>
              </a:pPr>
              <a:t>‹#›</a:t>
            </a:fld>
            <a:endParaRPr lang="ru-RU"/>
          </a:p>
        </p:txBody>
      </p:sp>
    </p:spTree>
    <p:extLst>
      <p:ext uri="{BB962C8B-B14F-4D97-AF65-F5344CB8AC3E}">
        <p14:creationId xmlns="" xmlns:p14="http://schemas.microsoft.com/office/powerpoint/2010/main" val="394506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1678C39-8C81-4CCD-AE12-21FC96CFB6B5}" type="datetimeFigureOut">
              <a:rPr lang="ru-RU"/>
              <a:pPr>
                <a:defRPr/>
              </a:pPr>
              <a:t>25.02.2024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32B38BA-7BFE-48C4-B3B8-87DBD3C82950}" type="slidenum">
              <a:rPr lang="ru-RU"/>
              <a:pPr>
                <a:defRPr/>
              </a:pPr>
              <a:t>‹#›</a:t>
            </a:fld>
            <a:endParaRPr lang="ru-RU"/>
          </a:p>
        </p:txBody>
      </p:sp>
    </p:spTree>
    <p:extLst>
      <p:ext uri="{BB962C8B-B14F-4D97-AF65-F5344CB8AC3E}">
        <p14:creationId xmlns="" xmlns:p14="http://schemas.microsoft.com/office/powerpoint/2010/main" val="381568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062F5570-03C2-43AC-9F6B-7E0E1FC41B5C}" type="datetimeFigureOut">
              <a:rPr lang="ru-RU"/>
              <a:pPr>
                <a:defRPr/>
              </a:pPr>
              <a:t>25.02.2024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726CA-A5BB-4D80-BE4D-7E28DEF1F957}" type="slidenum">
              <a:rPr lang="ru-RU"/>
              <a:pPr>
                <a:defRPr/>
              </a:pPr>
              <a:t>‹#›</a:t>
            </a:fld>
            <a:endParaRPr lang="ru-RU"/>
          </a:p>
        </p:txBody>
      </p:sp>
    </p:spTree>
    <p:extLst>
      <p:ext uri="{BB962C8B-B14F-4D97-AF65-F5344CB8AC3E}">
        <p14:creationId xmlns="" xmlns:p14="http://schemas.microsoft.com/office/powerpoint/2010/main" val="363438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71E0DF00-8BC9-40A8-920B-BC2E3B73A7FF}" type="datetimeFigureOut">
              <a:rPr lang="ru-RU"/>
              <a:pPr>
                <a:defRPr/>
              </a:pPr>
              <a:t>25.02.2024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51988B2-2792-4893-9B59-66A91CF1DD64}" type="slidenum">
              <a:rPr lang="ru-RU"/>
              <a:pPr>
                <a:defRPr/>
              </a:pPr>
              <a:t>‹#›</a:t>
            </a:fld>
            <a:endParaRPr lang="ru-RU"/>
          </a:p>
        </p:txBody>
      </p:sp>
    </p:spTree>
    <p:extLst>
      <p:ext uri="{BB962C8B-B14F-4D97-AF65-F5344CB8AC3E}">
        <p14:creationId xmlns="" xmlns:p14="http://schemas.microsoft.com/office/powerpoint/2010/main" val="261016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CA574B-1317-490B-818E-8DCF1EF3CA51}" type="datetimeFigureOut">
              <a:rPr lang="ru-RU"/>
              <a:pPr>
                <a:defRPr/>
              </a:pPr>
              <a:t>25.02.2024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C98480C-1DE1-49F9-AAB5-A67B04682B6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2" descr="C:\Users\korju_000\Documents\тожекартинк\47097474-solnino.pn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rot="-857162">
            <a:off x="283735" y="-5762"/>
            <a:ext cx="2842570" cy="2655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rot="19759659">
            <a:off x="662156" y="4502827"/>
            <a:ext cx="2809214" cy="2098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p:nvPr/>
        </p:nvSpPr>
        <p:spPr>
          <a:xfrm>
            <a:off x="4788024" y="5229225"/>
            <a:ext cx="3819401" cy="1200329"/>
          </a:xfrm>
          <a:prstGeom prst="rect">
            <a:avLst/>
          </a:prstGeom>
          <a:noFill/>
        </p:spPr>
        <p:txBody>
          <a:bodyPr wrap="square">
            <a:spAutoFit/>
          </a:bodyPr>
          <a:lstStyle/>
          <a:p>
            <a:pPr>
              <a:defRPr/>
            </a:pPr>
            <a:r>
              <a:rPr lang="ru-RU" b="1" dirty="0" smtClean="0">
                <a:solidFill>
                  <a:schemeClr val="tx2"/>
                </a:solidFill>
                <a:latin typeface="+mn-lt"/>
              </a:rPr>
              <a:t>Подготовила: </a:t>
            </a:r>
          </a:p>
          <a:p>
            <a:pPr>
              <a:defRPr/>
            </a:pPr>
            <a:r>
              <a:rPr lang="ru-RU" b="1" dirty="0" smtClean="0">
                <a:solidFill>
                  <a:schemeClr val="tx2"/>
                </a:solidFill>
                <a:latin typeface="+mn-lt"/>
              </a:rPr>
              <a:t>музыкальный руководитель МАДОУ </a:t>
            </a:r>
            <a:r>
              <a:rPr lang="ru-RU" b="1" dirty="0" err="1" smtClean="0">
                <a:solidFill>
                  <a:schemeClr val="tx2"/>
                </a:solidFill>
                <a:latin typeface="+mn-lt"/>
              </a:rPr>
              <a:t>д</a:t>
            </a:r>
            <a:r>
              <a:rPr lang="ru-RU" b="1" dirty="0" smtClean="0">
                <a:solidFill>
                  <a:schemeClr val="tx2"/>
                </a:solidFill>
                <a:latin typeface="+mn-lt"/>
              </a:rPr>
              <a:t>/с №55 города Тюмени</a:t>
            </a:r>
          </a:p>
          <a:p>
            <a:pPr>
              <a:defRPr/>
            </a:pPr>
            <a:r>
              <a:rPr lang="ru-RU" b="1" dirty="0" smtClean="0">
                <a:solidFill>
                  <a:schemeClr val="tx2"/>
                </a:solidFill>
                <a:latin typeface="+mn-lt"/>
              </a:rPr>
              <a:t>Измайлова Л.Е.</a:t>
            </a:r>
            <a:endParaRPr lang="ru-RU" b="1" dirty="0">
              <a:solidFill>
                <a:schemeClr val="tx2"/>
              </a:solidFill>
              <a:latin typeface="+mn-lt"/>
            </a:endParaRPr>
          </a:p>
        </p:txBody>
      </p:sp>
      <p:sp>
        <p:nvSpPr>
          <p:cNvPr id="9" name="Заголовок 1"/>
          <p:cNvSpPr>
            <a:spLocks noGrp="1"/>
          </p:cNvSpPr>
          <p:nvPr>
            <p:ph type="title"/>
          </p:nvPr>
        </p:nvSpPr>
        <p:spPr>
          <a:xfrm>
            <a:off x="457200" y="2348880"/>
            <a:ext cx="8229600" cy="2088232"/>
          </a:xfrm>
        </p:spPr>
        <p:txBody>
          <a:bodyPr/>
          <a:lstStyle/>
          <a:p>
            <a:pPr eaLnBrk="1" hangingPunct="1"/>
            <a:r>
              <a:rPr lang="ru-RU" altLang="ru-RU" b="1" i="1" dirty="0" smtClean="0">
                <a:solidFill>
                  <a:srgbClr val="FF0000"/>
                </a:solidFill>
                <a:latin typeface="Times New Roman" pitchFamily="18" charset="0"/>
                <a:cs typeface="Times New Roman" pitchFamily="18" charset="0"/>
              </a:rPr>
              <a:t>Инновационные подходы в музыкально – ритмической деятельности дошкольников</a:t>
            </a:r>
            <a:endParaRPr lang="ru-RU" altLang="ru-RU"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РЕЧЕВЫЕ ИГРЫ В ТЕХНИКЕ БОДИ ПЕРКУССИЯ </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980728"/>
            <a:ext cx="8363272" cy="5877272"/>
          </a:xfrm>
        </p:spPr>
        <p:txBody>
          <a:bodyPr/>
          <a:lstStyle/>
          <a:p>
            <a:pPr>
              <a:lnSpc>
                <a:spcPct val="150000"/>
              </a:lnSpc>
              <a:buNone/>
            </a:pPr>
            <a:r>
              <a:rPr lang="ru-RU"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6" name="Прямоугольник 5"/>
          <p:cNvSpPr/>
          <p:nvPr/>
        </p:nvSpPr>
        <p:spPr>
          <a:xfrm>
            <a:off x="179512" y="1340768"/>
            <a:ext cx="8964488" cy="5478423"/>
          </a:xfrm>
          <a:prstGeom prst="rect">
            <a:avLst/>
          </a:prstGeom>
        </p:spPr>
        <p:txBody>
          <a:bodyPr wrap="square">
            <a:spAutoFit/>
          </a:bodyPr>
          <a:lstStyle/>
          <a:p>
            <a:endParaRPr lang="ru-RU" sz="2000" b="1" dirty="0" smtClean="0">
              <a:latin typeface="Times New Roman" pitchFamily="18" charset="0"/>
              <a:cs typeface="Times New Roman" pitchFamily="18" charset="0"/>
            </a:endParaRPr>
          </a:p>
          <a:p>
            <a:pPr>
              <a:lnSpc>
                <a:spcPct val="150000"/>
              </a:lnSpc>
            </a:pPr>
            <a:r>
              <a:rPr lang="ru-RU" sz="2000" dirty="0" smtClean="0">
                <a:latin typeface="Times New Roman" pitchFamily="18" charset="0"/>
                <a:cs typeface="Times New Roman" pitchFamily="18" charset="0"/>
              </a:rPr>
              <a:t>3.  </a:t>
            </a:r>
            <a:r>
              <a:rPr lang="ru-RU" sz="2000" b="1" dirty="0" smtClean="0">
                <a:latin typeface="Times New Roman" pitchFamily="18" charset="0"/>
                <a:cs typeface="Times New Roman" pitchFamily="18" charset="0"/>
              </a:rPr>
              <a:t>Игра «Лепёшки»</a:t>
            </a:r>
          </a:p>
          <a:p>
            <a:pPr>
              <a:lnSpc>
                <a:spcPct val="150000"/>
              </a:lnSpc>
            </a:pPr>
            <a:r>
              <a:rPr lang="ru-RU" sz="2000" dirty="0" smtClean="0">
                <a:latin typeface="Times New Roman" pitchFamily="18" charset="0"/>
                <a:cs typeface="Times New Roman" pitchFamily="18" charset="0"/>
              </a:rPr>
              <a:t>Наберу мучицы, (Круговые движения по коленям)</a:t>
            </a:r>
          </a:p>
          <a:p>
            <a:pPr>
              <a:lnSpc>
                <a:spcPct val="150000"/>
              </a:lnSpc>
            </a:pPr>
            <a:r>
              <a:rPr lang="ru-RU" sz="2000" dirty="0" smtClean="0">
                <a:latin typeface="Times New Roman" pitchFamily="18" charset="0"/>
                <a:cs typeface="Times New Roman" pitchFamily="18" charset="0"/>
              </a:rPr>
              <a:t>Подолью водицы (Шлепки по коленям)</a:t>
            </a:r>
          </a:p>
          <a:p>
            <a:pPr>
              <a:lnSpc>
                <a:spcPct val="150000"/>
              </a:lnSpc>
            </a:pPr>
            <a:r>
              <a:rPr lang="ru-RU" sz="2000" dirty="0" smtClean="0">
                <a:latin typeface="Times New Roman" pitchFamily="18" charset="0"/>
                <a:cs typeface="Times New Roman" pitchFamily="18" charset="0"/>
              </a:rPr>
              <a:t>Для детей хороших (Притопы)</a:t>
            </a:r>
          </a:p>
          <a:p>
            <a:pPr>
              <a:lnSpc>
                <a:spcPct val="150000"/>
              </a:lnSpc>
            </a:pPr>
            <a:r>
              <a:rPr lang="ru-RU" sz="2000" dirty="0" smtClean="0">
                <a:latin typeface="Times New Roman" pitchFamily="18" charset="0"/>
                <a:cs typeface="Times New Roman" pitchFamily="18" charset="0"/>
              </a:rPr>
              <a:t>Напеку лепёшек. (Хлопки)</a:t>
            </a:r>
          </a:p>
          <a:p>
            <a:pPr>
              <a:lnSpc>
                <a:spcPct val="150000"/>
              </a:lnSpc>
            </a:pPr>
            <a:r>
              <a:rPr lang="ru-RU" sz="2000" b="1" dirty="0" smtClean="0">
                <a:latin typeface="Times New Roman" pitchFamily="18" charset="0"/>
                <a:cs typeface="Times New Roman" pitchFamily="18" charset="0"/>
              </a:rPr>
              <a:t>4. Игра «Листопад»</a:t>
            </a:r>
          </a:p>
          <a:p>
            <a:pPr>
              <a:lnSpc>
                <a:spcPct val="150000"/>
              </a:lnSpc>
            </a:pPr>
            <a:r>
              <a:rPr lang="ru-RU" sz="2000" dirty="0" smtClean="0">
                <a:latin typeface="Times New Roman" pitchFamily="18" charset="0"/>
                <a:cs typeface="Times New Roman" pitchFamily="18" charset="0"/>
              </a:rPr>
              <a:t>Осень, осень! Листопад! (ритмичные хлопки)</a:t>
            </a:r>
          </a:p>
          <a:p>
            <a:pPr>
              <a:lnSpc>
                <a:spcPct val="150000"/>
              </a:lnSpc>
            </a:pPr>
            <a:r>
              <a:rPr lang="ru-RU" sz="2000" dirty="0" smtClean="0">
                <a:latin typeface="Times New Roman" pitchFamily="18" charset="0"/>
                <a:cs typeface="Times New Roman" pitchFamily="18" charset="0"/>
              </a:rPr>
              <a:t>Лес осенний конопат (щелчки пальцами)</a:t>
            </a:r>
          </a:p>
          <a:p>
            <a:pPr>
              <a:lnSpc>
                <a:spcPct val="150000"/>
              </a:lnSpc>
            </a:pPr>
            <a:r>
              <a:rPr lang="ru-RU" sz="2000" dirty="0" smtClean="0">
                <a:latin typeface="Times New Roman" pitchFamily="18" charset="0"/>
                <a:cs typeface="Times New Roman" pitchFamily="18" charset="0"/>
              </a:rPr>
              <a:t>Листья рыжие шуршат (трут ладошку о ладошку)</a:t>
            </a:r>
          </a:p>
          <a:p>
            <a:pPr>
              <a:lnSpc>
                <a:spcPct val="150000"/>
              </a:lnSpc>
            </a:pPr>
            <a:r>
              <a:rPr lang="ru-RU" sz="2000" dirty="0" smtClean="0">
                <a:latin typeface="Times New Roman" pitchFamily="18" charset="0"/>
                <a:cs typeface="Times New Roman" pitchFamily="18" charset="0"/>
              </a:rPr>
              <a:t>И летят, летят, летят (качают руками)</a:t>
            </a:r>
          </a:p>
          <a:p>
            <a:pPr>
              <a:lnSpc>
                <a:spcPct val="150000"/>
              </a:lnSpc>
            </a:pPr>
            <a:r>
              <a:rPr lang="ru-RU"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idx="4294967295"/>
          </p:nvPr>
        </p:nvSpPr>
        <p:spPr>
          <a:xfrm>
            <a:off x="-22601" y="-14269"/>
            <a:ext cx="9177493" cy="922990"/>
          </a:xfrm>
        </p:spPr>
        <p:style>
          <a:lnRef idx="1">
            <a:schemeClr val="accent2"/>
          </a:lnRef>
          <a:fillRef idx="2">
            <a:schemeClr val="accent2"/>
          </a:fillRef>
          <a:effectRef idx="1">
            <a:schemeClr val="accent2"/>
          </a:effectRef>
          <a:fontRef idx="minor">
            <a:schemeClr val="dk1"/>
          </a:fontRef>
        </p:style>
        <p:txBody>
          <a:bodyPr/>
          <a:lstStyle/>
          <a:p>
            <a:pPr eaLnBrk="1" hangingPunct="1"/>
            <a:r>
              <a:rPr lang="ru-RU" altLang="ru-RU" sz="2800" b="1" dirty="0" smtClean="0">
                <a:solidFill>
                  <a:srgbClr val="FF0000"/>
                </a:solidFill>
                <a:latin typeface="Calibri" panose="020F0502020204030204" pitchFamily="34" charset="0"/>
                <a:cs typeface="Times New Roman" pitchFamily="18" charset="0"/>
              </a:rPr>
              <a:t>     Схемы для упражнений</a:t>
            </a:r>
            <a:endParaRPr lang="ru-RU" altLang="ru-RU" sz="2800" b="1" dirty="0">
              <a:solidFill>
                <a:srgbClr val="FF0000"/>
              </a:solidFill>
              <a:latin typeface="Calibri" panose="020F0502020204030204" pitchFamily="34" charset="0"/>
              <a:cs typeface="Times New Roman" pitchFamily="18" charset="0"/>
            </a:endParaRPr>
          </a:p>
        </p:txBody>
      </p:sp>
      <p:pic>
        <p:nvPicPr>
          <p:cNvPr id="8" name="Рисунок 7" descr="C:\Users\avks\Desktop\c553e9f85c6d39fe3c380128b773adc9.jpg"/>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836712"/>
            <a:ext cx="9144000" cy="6021288"/>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utch\Desktop\scale_120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idx="4294967295"/>
          </p:nvPr>
        </p:nvSpPr>
        <p:spPr>
          <a:xfrm>
            <a:off x="-22601" y="-14269"/>
            <a:ext cx="9177493" cy="922990"/>
          </a:xfrm>
        </p:spPr>
        <p:style>
          <a:lnRef idx="1">
            <a:schemeClr val="accent2"/>
          </a:lnRef>
          <a:fillRef idx="2">
            <a:schemeClr val="accent2"/>
          </a:fillRef>
          <a:effectRef idx="1">
            <a:schemeClr val="accent2"/>
          </a:effectRef>
          <a:fontRef idx="minor">
            <a:schemeClr val="dk1"/>
          </a:fontRef>
        </p:style>
        <p:txBody>
          <a:bodyPr/>
          <a:lstStyle/>
          <a:p>
            <a:pPr eaLnBrk="1" hangingPunct="1"/>
            <a:r>
              <a:rPr lang="ru-RU" altLang="ru-RU" sz="2800" b="1" dirty="0" smtClean="0">
                <a:solidFill>
                  <a:srgbClr val="FF0000"/>
                </a:solidFill>
                <a:latin typeface="Calibri" panose="020F0502020204030204" pitchFamily="34" charset="0"/>
                <a:cs typeface="Times New Roman" pitchFamily="18" charset="0"/>
              </a:rPr>
              <a:t> </a:t>
            </a:r>
            <a:r>
              <a:rPr lang="ru-RU" altLang="ru-RU" sz="2800" b="1" dirty="0" smtClean="0">
                <a:solidFill>
                  <a:srgbClr val="FF0000"/>
                </a:solidFill>
                <a:latin typeface="Times New Roman" pitchFamily="18" charset="0"/>
                <a:cs typeface="Times New Roman" pitchFamily="18" charset="0"/>
              </a:rPr>
              <a:t>ВЫВОД</a:t>
            </a:r>
            <a:endParaRPr lang="ru-RU" altLang="ru-RU" sz="2800" b="1" dirty="0">
              <a:solidFill>
                <a:srgbClr val="FF0000"/>
              </a:solidFill>
              <a:latin typeface="Times New Roman" pitchFamily="18" charset="0"/>
              <a:cs typeface="Times New Roman" pitchFamily="18" charset="0"/>
            </a:endParaRPr>
          </a:p>
        </p:txBody>
      </p:sp>
      <p:sp>
        <p:nvSpPr>
          <p:cNvPr id="6" name="Прямоугольник 5"/>
          <p:cNvSpPr/>
          <p:nvPr/>
        </p:nvSpPr>
        <p:spPr>
          <a:xfrm>
            <a:off x="395536" y="1028342"/>
            <a:ext cx="8424936" cy="3785652"/>
          </a:xfrm>
          <a:prstGeom prst="rect">
            <a:avLst/>
          </a:prstGeom>
        </p:spPr>
        <p:txBody>
          <a:bodyPr wrap="square">
            <a:spAutoFit/>
          </a:bodyPr>
          <a:lstStyle/>
          <a:p>
            <a:pPr>
              <a:lnSpc>
                <a:spcPct val="150000"/>
              </a:lnSpc>
            </a:pPr>
            <a:r>
              <a:rPr lang="ru-RU" sz="2000" dirty="0" smtClean="0">
                <a:latin typeface="Times New Roman" panose="02020603050405020304" pitchFamily="18" charset="0"/>
                <a:ea typeface="Times New Roman" panose="02020603050405020304" pitchFamily="18" charset="0"/>
              </a:rPr>
              <a:t>Эта технология, безусловно, интересна и продуктивна, т. к. позволяет сделать занятия интересными и динамичными. Исполняя и создавая музыку вместе, дети познают ее в реальном действии. Ребенок - соавтор и создатель собственного музыкального мира. В этом заложена успешность в обучении и воспитании активной творческой личности, стремящейся создавать и совершенствовать окружающий мир. Дети естественны, раскованны и искренне увлечены всем происходящим. Здесь нет места скуке и однообразию, зато всегда желанны фантазия и выдумка.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0" y="836712"/>
            <a:ext cx="8964488" cy="5361459"/>
          </a:xfrm>
        </p:spPr>
        <p:txBody>
          <a:bodyPr/>
          <a:lstStyle/>
          <a:p>
            <a:pPr>
              <a:lnSpc>
                <a:spcPct val="150000"/>
              </a:lnSpc>
              <a:buNone/>
            </a:pP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Body</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Percussion</a:t>
            </a:r>
            <a:r>
              <a:rPr lang="ru-RU" sz="2000" b="1" dirty="0" smtClean="0">
                <a:latin typeface="Times New Roman" pitchFamily="18" charset="0"/>
                <a:cs typeface="Times New Roman" pitchFamily="18" charset="0"/>
              </a:rPr>
              <a:t> (перкуссия тела-</a:t>
            </a:r>
            <a:r>
              <a:rPr lang="ru-RU" sz="2000" b="1" i="1" dirty="0" smtClean="0">
                <a:latin typeface="Times New Roman" pitchFamily="18" charset="0"/>
                <a:cs typeface="Times New Roman" pitchFamily="18" charset="0"/>
              </a:rPr>
              <a:t> «тело-барабан»</a:t>
            </a:r>
            <a:r>
              <a:rPr lang="ru-RU" sz="2000" b="1" dirty="0" smtClean="0">
                <a:latin typeface="Times New Roman" pitchFamily="18" charset="0"/>
                <a:cs typeface="Times New Roman" pitchFamily="18" charset="0"/>
              </a:rPr>
              <a:t>) – техника владения своим телом как </a:t>
            </a:r>
            <a:r>
              <a:rPr lang="ru-RU" sz="2000" b="1" i="1" dirty="0" smtClean="0">
                <a:latin typeface="Times New Roman" pitchFamily="18" charset="0"/>
                <a:cs typeface="Times New Roman" pitchFamily="18" charset="0"/>
              </a:rPr>
              <a:t>«музыкальным инструментом»</a:t>
            </a:r>
            <a:r>
              <a:rPr lang="ru-RU" sz="2000" b="1" dirty="0" smtClean="0">
                <a:latin typeface="Times New Roman" pitchFamily="18" charset="0"/>
                <a:cs typeface="Times New Roman" pitchFamily="18" charset="0"/>
              </a:rPr>
              <a:t> с элементами танца. Перкуссия (от лат. </a:t>
            </a:r>
            <a:r>
              <a:rPr lang="ru-RU" sz="2000" b="1" dirty="0" err="1" smtClean="0">
                <a:latin typeface="Times New Roman" pitchFamily="18" charset="0"/>
                <a:cs typeface="Times New Roman" pitchFamily="18" charset="0"/>
              </a:rPr>
              <a:t>percussio</a:t>
            </a:r>
            <a:r>
              <a:rPr lang="ru-RU" sz="2000" b="1" dirty="0" smtClean="0">
                <a:latin typeface="Times New Roman" pitchFamily="18" charset="0"/>
                <a:cs typeface="Times New Roman" pitchFamily="18" charset="0"/>
              </a:rPr>
              <a:t> — </a:t>
            </a:r>
            <a:r>
              <a:rPr lang="ru-RU" sz="2000" b="1" i="1" dirty="0" smtClean="0">
                <a:latin typeface="Times New Roman" pitchFamily="18" charset="0"/>
                <a:cs typeface="Times New Roman" pitchFamily="18" charset="0"/>
              </a:rPr>
              <a:t>«постукивание)</a:t>
            </a:r>
            <a:endParaRPr lang="ru-RU" sz="2000" dirty="0" smtClean="0">
              <a:latin typeface="Times New Roman" pitchFamily="18" charset="0"/>
              <a:cs typeface="Times New Roman" pitchFamily="18" charset="0"/>
            </a:endParaRPr>
          </a:p>
          <a:p>
            <a:pPr>
              <a:lnSpc>
                <a:spcPct val="150000"/>
              </a:lnSpc>
              <a:buNone/>
            </a:pPr>
            <a:r>
              <a:rPr lang="ru-RU" sz="2000" dirty="0" smtClean="0">
                <a:latin typeface="Times New Roman" pitchFamily="18" charset="0"/>
                <a:cs typeface="Times New Roman" pitchFamily="18" charset="0"/>
              </a:rPr>
              <a:t>     Это музыкальное направление, в котором тело используется в качестве музыкального инструмента. Главная цель данного направления – раскрыть творческий потенциал детей через движения тела. </a:t>
            </a:r>
            <a:r>
              <a:rPr lang="ru-RU" sz="2000" dirty="0" err="1" smtClean="0">
                <a:latin typeface="Times New Roman" pitchFamily="18" charset="0"/>
                <a:cs typeface="Times New Roman" pitchFamily="18" charset="0"/>
              </a:rPr>
              <a:t>Body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Percussion</a:t>
            </a:r>
            <a:r>
              <a:rPr lang="ru-RU" sz="2000" dirty="0" smtClean="0">
                <a:latin typeface="Times New Roman" pitchFamily="18" charset="0"/>
                <a:cs typeface="Times New Roman" pitchFamily="18" charset="0"/>
              </a:rPr>
              <a:t> способствует проявлению индивидуальности, развитию фантазии, импровизации. Что в свою очередь способствует развитию выразительности в общении и иных формах взаимодействия с окружающим миром.</a:t>
            </a:r>
          </a:p>
          <a:p>
            <a:pPr>
              <a:lnSpc>
                <a:spcPct val="150000"/>
              </a:lnSpc>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altLang="ru-RU" sz="2000" dirty="0">
              <a:latin typeface="Times New Roman" pitchFamily="18" charset="0"/>
              <a:cs typeface="Times New Roman" pitchFamily="18" charset="0"/>
            </a:endParaRPr>
          </a:p>
        </p:txBody>
      </p:sp>
      <p:sp>
        <p:nvSpPr>
          <p:cNvPr id="4" name="Скругленный прямоугольник 3"/>
          <p:cNvSpPr/>
          <p:nvPr/>
        </p:nvSpPr>
        <p:spPr>
          <a:xfrm>
            <a:off x="0" y="0"/>
            <a:ext cx="9144000" cy="578882"/>
          </a:xfrm>
          <a:prstGeom prst="round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fontAlgn="auto">
              <a:spcBef>
                <a:spcPts val="0"/>
              </a:spcBef>
              <a:spcAft>
                <a:spcPts val="0"/>
              </a:spcAft>
              <a:defRPr/>
            </a:pPr>
            <a:r>
              <a:rPr lang="ru-RU" sz="2800" i="1" dirty="0">
                <a:latin typeface="Times New Roman"/>
                <a:ea typeface="Calibri"/>
                <a:cs typeface="Times New Roman"/>
              </a:rPr>
              <a:t> </a:t>
            </a:r>
            <a:r>
              <a:rPr lang="ru-RU" sz="2800" b="1" dirty="0">
                <a:solidFill>
                  <a:srgbClr val="FF0000"/>
                </a:solidFill>
                <a:latin typeface="Times New Roman" pitchFamily="18" charset="0"/>
                <a:ea typeface="Calibri"/>
                <a:cs typeface="Times New Roman" pitchFamily="18" charset="0"/>
              </a:rPr>
              <a:t>      </a:t>
            </a:r>
            <a:r>
              <a:rPr lang="ru-RU" sz="2800" b="1" dirty="0" smtClean="0">
                <a:solidFill>
                  <a:srgbClr val="FF0000"/>
                </a:solidFill>
                <a:latin typeface="Times New Roman" pitchFamily="18" charset="0"/>
                <a:ea typeface="Calibri"/>
                <a:cs typeface="Times New Roman" pitchFamily="18" charset="0"/>
              </a:rPr>
              <a:t>БОДИ ПЕРКУССИЯ. ЧТО ЭТО ТАКОЕ?!</a:t>
            </a:r>
            <a:endParaRPr lang="ru-RU" sz="2000" b="1" dirty="0">
              <a:solidFill>
                <a:srgbClr val="FF0000"/>
              </a:solidFill>
              <a:latin typeface="Times New Roman" pitchFamily="18" charset="0"/>
              <a:cs typeface="Times New Roman" pitchFamily="18" charset="0"/>
            </a:endParaRPr>
          </a:p>
        </p:txBody>
      </p:sp>
      <p:pic>
        <p:nvPicPr>
          <p:cNvPr id="2050" name="Picture 2" descr="C:\Users\Butch\Desktop\mqdefault.jpg"/>
          <p:cNvPicPr>
            <a:picLocks noChangeAspect="1" noChangeArrowheads="1"/>
          </p:cNvPicPr>
          <p:nvPr/>
        </p:nvPicPr>
        <p:blipFill>
          <a:blip r:embed="rId2" cstate="print"/>
          <a:srcRect/>
          <a:stretch>
            <a:fillRect/>
          </a:stretch>
        </p:blipFill>
        <p:spPr bwMode="auto">
          <a:xfrm>
            <a:off x="3203848" y="5162746"/>
            <a:ext cx="2952328" cy="14209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НА ЧТО ВЛИЯЕТ БОДИ ПЕРКУССИЯ?</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196752"/>
            <a:ext cx="8363272" cy="5184576"/>
          </a:xfrm>
        </p:spPr>
        <p:txBody>
          <a:bodyPr/>
          <a:lstStyle/>
          <a:p>
            <a:pPr>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Применение этой техники в работе с детьми дошкольного возраста положительно влияет на всестороннее развитие способностей детей:</a:t>
            </a:r>
            <a:endParaRPr lang="ru-RU" sz="2000" dirty="0" smtClean="0">
              <a:latin typeface="Times New Roman" pitchFamily="18" charset="0"/>
              <a:cs typeface="Times New Roman" pitchFamily="18" charset="0"/>
            </a:endParaRPr>
          </a:p>
          <a:p>
            <a:pPr>
              <a:lnSpc>
                <a:spcPct val="150000"/>
              </a:lnSpc>
            </a:pPr>
            <a:r>
              <a:rPr lang="ru-RU" sz="2000" dirty="0" smtClean="0">
                <a:latin typeface="Times New Roman" pitchFamily="18" charset="0"/>
                <a:cs typeface="Times New Roman" pitchFamily="18" charset="0"/>
              </a:rPr>
              <a:t>познавательные процессы, воображение;</a:t>
            </a:r>
          </a:p>
          <a:p>
            <a:pPr>
              <a:lnSpc>
                <a:spcPct val="150000"/>
              </a:lnSpc>
            </a:pPr>
            <a:r>
              <a:rPr lang="ru-RU" sz="2000" dirty="0" smtClean="0">
                <a:latin typeface="Times New Roman" pitchFamily="18" charset="0"/>
                <a:cs typeface="Times New Roman" pitchFamily="18" charset="0"/>
              </a:rPr>
              <a:t>зрительно-моторную координацию;</a:t>
            </a:r>
          </a:p>
          <a:p>
            <a:pPr>
              <a:lnSpc>
                <a:spcPct val="150000"/>
              </a:lnSpc>
            </a:pPr>
            <a:r>
              <a:rPr lang="ru-RU" sz="2000" dirty="0" smtClean="0">
                <a:latin typeface="Times New Roman" pitchFamily="18" charset="0"/>
                <a:cs typeface="Times New Roman" pitchFamily="18" charset="0"/>
              </a:rPr>
              <a:t>музыкально – ритмические способности;</a:t>
            </a:r>
          </a:p>
          <a:p>
            <a:pPr>
              <a:lnSpc>
                <a:spcPct val="150000"/>
              </a:lnSpc>
            </a:pPr>
            <a:r>
              <a:rPr lang="ru-RU" sz="2000" dirty="0" smtClean="0">
                <a:latin typeface="Times New Roman" pitchFamily="18" charset="0"/>
                <a:cs typeface="Times New Roman" pitchFamily="18" charset="0"/>
              </a:rPr>
              <a:t>имеет массажное воздействие: она стимулирует мышечную силу, координацию и равновесие;</a:t>
            </a:r>
          </a:p>
          <a:p>
            <a:pPr>
              <a:lnSpc>
                <a:spcPct val="150000"/>
              </a:lnSpc>
            </a:pPr>
            <a:r>
              <a:rPr lang="ru-RU" sz="2000" dirty="0" smtClean="0">
                <a:latin typeface="Times New Roman" pitchFamily="18" charset="0"/>
                <a:cs typeface="Times New Roman" pitchFamily="18" charset="0"/>
              </a:rPr>
              <a:t>на уровне психики она улучшает концентрацию, память и восприятие;</a:t>
            </a:r>
          </a:p>
          <a:p>
            <a:pPr>
              <a:lnSpc>
                <a:spcPct val="150000"/>
              </a:lnSpc>
            </a:pPr>
            <a:r>
              <a:rPr lang="ru-RU" sz="2000" dirty="0" smtClean="0">
                <a:latin typeface="Times New Roman" pitchFamily="18" charset="0"/>
                <a:cs typeface="Times New Roman" pitchFamily="18" charset="0"/>
              </a:rPr>
              <a:t>в социально-эмоциональной сфере она помогает выстраивать отношения в группе и ведет к снижению беспокойства при социальных взаимодействиях.</a:t>
            </a:r>
          </a:p>
          <a:p>
            <a:pPr>
              <a:lnSpc>
                <a:spcPct val="150000"/>
              </a:lnSpc>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ТЕХНИКА «4 ЗВУКА»</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268760"/>
            <a:ext cx="5832648" cy="4824536"/>
          </a:xfrm>
        </p:spPr>
        <p:txBody>
          <a:bodyPr/>
          <a:lstStyle/>
          <a:p>
            <a:pPr>
              <a:lnSpc>
                <a:spcPct val="150000"/>
              </a:lnSpc>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В данной технике традиционно используют четыре основных body-звука (в порядке от самого низкого до самого высокого):</a:t>
            </a:r>
            <a:endParaRPr lang="ru-RU" sz="2000" dirty="0" smtClean="0">
              <a:latin typeface="Times New Roman" pitchFamily="18" charset="0"/>
              <a:cs typeface="Times New Roman" pitchFamily="18" charset="0"/>
            </a:endParaRPr>
          </a:p>
          <a:p>
            <a:pPr>
              <a:lnSpc>
                <a:spcPct val="150000"/>
              </a:lnSpc>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Stomp</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стап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шагание</a:t>
            </a:r>
            <a:r>
              <a:rPr lang="ru-RU" sz="2000" dirty="0" smtClean="0">
                <a:latin typeface="Times New Roman" pitchFamily="18" charset="0"/>
                <a:cs typeface="Times New Roman" pitchFamily="18" charset="0"/>
              </a:rPr>
              <a:t> ногами по полу или резонирующей поверхности;</a:t>
            </a:r>
          </a:p>
          <a:p>
            <a:pPr>
              <a:lnSpc>
                <a:spcPct val="150000"/>
              </a:lnSpc>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Patsch</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петч</a:t>
            </a:r>
            <a:r>
              <a:rPr lang="ru-RU" sz="2000" dirty="0" smtClean="0">
                <a:latin typeface="Times New Roman" pitchFamily="18" charset="0"/>
                <a:cs typeface="Times New Roman" pitchFamily="18" charset="0"/>
              </a:rPr>
              <a:t>)– хлопки ладонями по бедрам (поочередно или одновременно);                                                              </a:t>
            </a:r>
          </a:p>
          <a:p>
            <a:pPr>
              <a:lnSpc>
                <a:spcPct val="150000"/>
              </a:lnSpc>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Clap</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клеп</a:t>
            </a:r>
            <a:r>
              <a:rPr lang="ru-RU" sz="2000" dirty="0" smtClean="0">
                <a:latin typeface="Times New Roman" pitchFamily="18" charset="0"/>
                <a:cs typeface="Times New Roman" pitchFamily="18" charset="0"/>
              </a:rPr>
              <a:t>)– хлопанье в ладоши;</a:t>
            </a:r>
          </a:p>
          <a:p>
            <a:pPr>
              <a:lnSpc>
                <a:spcPct val="150000"/>
              </a:lnSpc>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Click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клэк</a:t>
            </a:r>
            <a:r>
              <a:rPr lang="ru-RU" sz="2000" dirty="0" smtClean="0">
                <a:latin typeface="Times New Roman" pitchFamily="18" charset="0"/>
                <a:cs typeface="Times New Roman" pitchFamily="18" charset="0"/>
              </a:rPr>
              <a:t>)– щелчки большим и средним пальцем</a:t>
            </a:r>
            <a:endParaRPr lang="ru-RU" sz="2000" dirty="0">
              <a:latin typeface="Times New Roman" pitchFamily="18" charset="0"/>
              <a:cs typeface="Times New Roman" pitchFamily="18" charset="0"/>
            </a:endParaRPr>
          </a:p>
        </p:txBody>
      </p:sp>
      <p:pic>
        <p:nvPicPr>
          <p:cNvPr id="3076" name="Picture 4" descr="C:\Users\Butch\Desktop\maxresdefault.jpg"/>
          <p:cNvPicPr>
            <a:picLocks noChangeAspect="1" noChangeArrowheads="1"/>
          </p:cNvPicPr>
          <p:nvPr/>
        </p:nvPicPr>
        <p:blipFill>
          <a:blip r:embed="rId2" cstate="print"/>
          <a:srcRect/>
          <a:stretch>
            <a:fillRect/>
          </a:stretch>
        </p:blipFill>
        <p:spPr bwMode="auto">
          <a:xfrm>
            <a:off x="5868143" y="2780928"/>
            <a:ext cx="3066583" cy="245188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ЭТАПЫ ИЗУЧЕНИЯ БОДИ ПЕРКУССИИ</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196752"/>
            <a:ext cx="8363272" cy="5661248"/>
          </a:xfrm>
        </p:spPr>
        <p:txBody>
          <a:bodyPr/>
          <a:lstStyle/>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6" name="Прямоугольник 5"/>
          <p:cNvSpPr/>
          <p:nvPr/>
        </p:nvSpPr>
        <p:spPr>
          <a:xfrm>
            <a:off x="251520" y="1484784"/>
            <a:ext cx="8640960" cy="4708981"/>
          </a:xfrm>
          <a:prstGeom prst="rect">
            <a:avLst/>
          </a:prstGeom>
        </p:spPr>
        <p:txBody>
          <a:bodyPr wrap="square">
            <a:spAutoFit/>
          </a:bodyPr>
          <a:lstStyle/>
          <a:p>
            <a:r>
              <a:rPr lang="ru-RU" sz="2000" b="1" dirty="0" smtClean="0">
                <a:latin typeface="Times New Roman" pitchFamily="18" charset="0"/>
                <a:cs typeface="Times New Roman" pitchFamily="18" charset="0"/>
              </a:rPr>
              <a:t>Первый этап</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Каждый из звучащих жестов разучивается сначала отдельно, затем их объединяют друг с другом, причем начинать надо с наиболее легкого – с сочетания шлепков и хлопков</a:t>
            </a:r>
          </a:p>
          <a:p>
            <a:r>
              <a:rPr lang="ru-RU" sz="2000" b="1" dirty="0" smtClean="0">
                <a:latin typeface="Times New Roman" pitchFamily="18" charset="0"/>
                <a:cs typeface="Times New Roman" pitchFamily="18" charset="0"/>
              </a:rPr>
              <a:t>1. Хлопки</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-Хлопок горстью</a:t>
            </a:r>
          </a:p>
          <a:p>
            <a:r>
              <a:rPr lang="ru-RU" sz="2000" dirty="0" smtClean="0">
                <a:latin typeface="Times New Roman" pitchFamily="18" charset="0"/>
                <a:cs typeface="Times New Roman" pitchFamily="18" charset="0"/>
              </a:rPr>
              <a:t>-Хлопок плоской ладонью.</a:t>
            </a:r>
          </a:p>
          <a:p>
            <a:r>
              <a:rPr lang="ru-RU" sz="2000" dirty="0" smtClean="0">
                <a:latin typeface="Times New Roman" pitchFamily="18" charset="0"/>
                <a:cs typeface="Times New Roman" pitchFamily="18" charset="0"/>
              </a:rPr>
              <a:t>-Возможны хлопки перед собой, а также за спиной, над головой, в ту или другую сторону.</a:t>
            </a:r>
          </a:p>
          <a:p>
            <a:r>
              <a:rPr lang="ru-RU" sz="2000" b="1" dirty="0" smtClean="0">
                <a:latin typeface="Times New Roman" pitchFamily="18" charset="0"/>
                <a:cs typeface="Times New Roman" pitchFamily="18" charset="0"/>
              </a:rPr>
              <a:t>2. Шлепки.</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Под шлепками подразумевается упругий удар кистями рук по бедрам у колен.</a:t>
            </a:r>
          </a:p>
          <a:p>
            <a:r>
              <a:rPr lang="ru-RU" sz="2000" dirty="0" smtClean="0">
                <a:latin typeface="Times New Roman" pitchFamily="18" charset="0"/>
                <a:cs typeface="Times New Roman" pitchFamily="18" charset="0"/>
              </a:rPr>
              <a:t>1) Одновременно двумя руками.</a:t>
            </a:r>
          </a:p>
          <a:p>
            <a:r>
              <a:rPr lang="ru-RU" sz="2000" dirty="0" smtClean="0">
                <a:latin typeface="Times New Roman" pitchFamily="18" charset="0"/>
                <a:cs typeface="Times New Roman" pitchFamily="18" charset="0"/>
              </a:rPr>
              <a:t>2) Отдельные удары левой или правой рукой.</a:t>
            </a:r>
          </a:p>
          <a:p>
            <a:r>
              <a:rPr lang="ru-RU" sz="2000" dirty="0" smtClean="0">
                <a:latin typeface="Times New Roman" pitchFamily="18" charset="0"/>
                <a:cs typeface="Times New Roman" pitchFamily="18" charset="0"/>
              </a:rPr>
              <a:t>3) Перекрестные удары</a:t>
            </a:r>
          </a:p>
          <a:p>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ЭТАПЫ ИЗУЧЕНИЯ БОДИ ПЕРКУССИИ</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196752"/>
            <a:ext cx="8136904" cy="5328592"/>
          </a:xfrm>
        </p:spPr>
        <p:txBody>
          <a:bodyPr/>
          <a:lstStyle/>
          <a:p>
            <a:pPr>
              <a:buNone/>
            </a:pPr>
            <a:r>
              <a:rPr lang="ru-RU" sz="2000" dirty="0" smtClean="0">
                <a:latin typeface="Times New Roman" pitchFamily="18" charset="0"/>
                <a:cs typeface="Times New Roman" pitchFamily="18" charset="0"/>
              </a:rPr>
              <a:t>  </a:t>
            </a:r>
            <a:r>
              <a:rPr lang="ru-RU" sz="2000" b="1" dirty="0" smtClean="0"/>
              <a:t>3. </a:t>
            </a:r>
            <a:r>
              <a:rPr lang="ru-RU" sz="2000" b="1" dirty="0" smtClean="0">
                <a:latin typeface="Times New Roman" pitchFamily="18" charset="0"/>
                <a:cs typeface="Times New Roman" pitchFamily="18" charset="0"/>
              </a:rPr>
              <a:t>Щелчки.</a:t>
            </a:r>
            <a:endParaRPr lang="ru-RU" sz="2000" dirty="0" smtClean="0">
              <a:latin typeface="Times New Roman" pitchFamily="18" charset="0"/>
              <a:cs typeface="Times New Roman" pitchFamily="18" charset="0"/>
            </a:endParaRPr>
          </a:p>
          <a:p>
            <a:pPr>
              <a:lnSpc>
                <a:spcPct val="150000"/>
              </a:lnSpc>
              <a:buNone/>
            </a:pPr>
            <a:r>
              <a:rPr lang="ru-RU" sz="2000" dirty="0" smtClean="0">
                <a:latin typeface="Times New Roman" pitchFamily="18" charset="0"/>
                <a:cs typeface="Times New Roman" pitchFamily="18" charset="0"/>
              </a:rPr>
              <a:t>     В каждой группе ребят можно найти таких, которые умеют щелкать пальцами. Некоторые этому могут научиться тотчас же, но не все, так как не каждая рука пригодна для этого. Важно, чтобы щелканье пальцами выполнялось без напряжения, свободно и легко.</a:t>
            </a:r>
          </a:p>
          <a:p>
            <a:pPr>
              <a:lnSpc>
                <a:spcPct val="150000"/>
              </a:lnSpc>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4. Притопы.</a:t>
            </a:r>
            <a:r>
              <a:rPr lang="ru-RU" sz="2000" dirty="0" smtClean="0">
                <a:latin typeface="Times New Roman" pitchFamily="18" charset="0"/>
                <a:cs typeface="Times New Roman" pitchFamily="18" charset="0"/>
              </a:rPr>
              <a:t> </a:t>
            </a:r>
          </a:p>
          <a:p>
            <a:pPr>
              <a:lnSpc>
                <a:spcPct val="150000"/>
              </a:lnSpc>
              <a:buNone/>
            </a:pPr>
            <a:r>
              <a:rPr lang="ru-RU" sz="2000" dirty="0" smtClean="0">
                <a:latin typeface="Times New Roman" pitchFamily="18" charset="0"/>
                <a:cs typeface="Times New Roman" pitchFamily="18" charset="0"/>
              </a:rPr>
              <a:t>      Можно делать притопы одной ногой или попеременно двумя, оставаясь на одном месте или продвигаясь вперед.</a:t>
            </a:r>
          </a:p>
          <a:p>
            <a:pPr>
              <a:lnSpc>
                <a:spcPct val="150000"/>
              </a:lnSpc>
              <a:buNone/>
            </a:pPr>
            <a:r>
              <a:rPr lang="ru-RU" sz="2000" dirty="0" smtClean="0">
                <a:latin typeface="Times New Roman" pitchFamily="18" charset="0"/>
                <a:cs typeface="Times New Roman" pitchFamily="18" charset="0"/>
              </a:rPr>
              <a:t>      Наряду с притопами всей ногой можно проводить и другие упражнения: удары носком (пятка остается на полу) или пяткой (носок  остается на полу).</a:t>
            </a: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ЭТАПЫ ИЗУЧЕНИЯ БОДИ ПЕРКУССИИ</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196752"/>
            <a:ext cx="8363272" cy="5661248"/>
          </a:xfrm>
        </p:spPr>
        <p:txBody>
          <a:bodyPr/>
          <a:lstStyle/>
          <a:p>
            <a:pPr>
              <a:lnSpc>
                <a:spcPct val="150000"/>
              </a:lnSpc>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7" name="Прямоугольник 6"/>
          <p:cNvSpPr/>
          <p:nvPr/>
        </p:nvSpPr>
        <p:spPr>
          <a:xfrm>
            <a:off x="251520" y="1340768"/>
            <a:ext cx="8892480" cy="5170646"/>
          </a:xfrm>
          <a:prstGeom prst="rect">
            <a:avLst/>
          </a:prstGeom>
        </p:spPr>
        <p:txBody>
          <a:bodyPr wrap="square">
            <a:spAutoFit/>
          </a:bodyPr>
          <a:lstStyle/>
          <a:p>
            <a:pPr>
              <a:lnSpc>
                <a:spcPct val="150000"/>
              </a:lnSpc>
            </a:pPr>
            <a:r>
              <a:rPr lang="ru-RU" sz="2000" b="1" dirty="0" smtClean="0">
                <a:latin typeface="Times New Roman" pitchFamily="18" charset="0"/>
                <a:cs typeface="Times New Roman" pitchFamily="18" charset="0"/>
              </a:rPr>
              <a:t>Второй этап</a:t>
            </a:r>
            <a:endParaRPr lang="ru-RU" sz="2000" dirty="0" smtClean="0">
              <a:latin typeface="Times New Roman" pitchFamily="18" charset="0"/>
              <a:cs typeface="Times New Roman" pitchFamily="18" charset="0"/>
            </a:endParaRPr>
          </a:p>
          <a:p>
            <a:pPr>
              <a:lnSpc>
                <a:spcPct val="150000"/>
              </a:lnSpc>
            </a:pPr>
            <a:r>
              <a:rPr lang="ru-RU" sz="2000" dirty="0" smtClean="0">
                <a:latin typeface="Times New Roman" pitchFamily="18" charset="0"/>
                <a:cs typeface="Times New Roman" pitchFamily="18" charset="0"/>
              </a:rPr>
              <a:t>Предлагайте детям постепенно привыкать к простому </a:t>
            </a:r>
            <a:r>
              <a:rPr lang="ru-RU" sz="2000" dirty="0" err="1" smtClean="0">
                <a:latin typeface="Times New Roman" pitchFamily="18" charset="0"/>
                <a:cs typeface="Times New Roman" pitchFamily="18" charset="0"/>
              </a:rPr>
              <a:t>самоаккомпанементу</a:t>
            </a:r>
            <a:r>
              <a:rPr lang="ru-RU" sz="2000" dirty="0" smtClean="0">
                <a:latin typeface="Times New Roman" pitchFamily="18" charset="0"/>
                <a:cs typeface="Times New Roman" pitchFamily="18" charset="0"/>
              </a:rPr>
              <a:t>: вначале дайте только хлопки и притопы, затем добавьте шлепки по коленям и позже щелчки. Основной формой в этом  виде деятельности является «эхо», когда дети за педагогом повторяют предлагаемую серию жестов и форма «делай как я», когда за одним ребенком повторяют все остальные.</a:t>
            </a:r>
          </a:p>
          <a:p>
            <a:pPr>
              <a:lnSpc>
                <a:spcPct val="150000"/>
              </a:lnSpc>
            </a:pPr>
            <a:r>
              <a:rPr lang="ru-RU" sz="2000" b="1" dirty="0" smtClean="0">
                <a:latin typeface="Times New Roman" pitchFamily="18" charset="0"/>
                <a:cs typeface="Times New Roman" pitchFamily="18" charset="0"/>
              </a:rPr>
              <a:t>Третий этап</a:t>
            </a:r>
            <a:endParaRPr lang="ru-RU" sz="2000" dirty="0" smtClean="0">
              <a:latin typeface="Times New Roman" pitchFamily="18" charset="0"/>
              <a:cs typeface="Times New Roman" pitchFamily="18" charset="0"/>
            </a:endParaRPr>
          </a:p>
          <a:p>
            <a:pPr>
              <a:lnSpc>
                <a:spcPct val="150000"/>
              </a:lnSpc>
            </a:pPr>
            <a:r>
              <a:rPr lang="ru-RU" sz="2000" dirty="0" smtClean="0">
                <a:latin typeface="Times New Roman" pitchFamily="18" charset="0"/>
                <a:cs typeface="Times New Roman" pitchFamily="18" charset="0"/>
              </a:rPr>
              <a:t>Чтобы подготовить детей к исполнению самостоятельных композиций и ритмических формул в сопровождении на уроках (</a:t>
            </a:r>
            <a:r>
              <a:rPr lang="ru-RU" sz="2000" dirty="0" err="1" smtClean="0">
                <a:latin typeface="Times New Roman" pitchFamily="18" charset="0"/>
                <a:cs typeface="Times New Roman" pitchFamily="18" charset="0"/>
              </a:rPr>
              <a:t>Body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Percussion</a:t>
            </a:r>
            <a:r>
              <a:rPr lang="ru-RU" sz="2000" dirty="0" smtClean="0">
                <a:latin typeface="Times New Roman" pitchFamily="18" charset="0"/>
                <a:cs typeface="Times New Roman" pitchFamily="18" charset="0"/>
              </a:rPr>
              <a:t>), необходимо разучить несколько начальных, подготовительных упражнений разной степени трудности.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ЭТАПЫ ИЗУЧЕНИЯ БОДИ ПЕРКУССИИ</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196752"/>
            <a:ext cx="8363272" cy="5661248"/>
          </a:xfrm>
        </p:spPr>
        <p:txBody>
          <a:bodyPr/>
          <a:lstStyle/>
          <a:p>
            <a:pPr>
              <a:lnSpc>
                <a:spcPct val="150000"/>
              </a:lnSpc>
              <a:buNone/>
            </a:pPr>
            <a:r>
              <a:rPr lang="ru-RU" sz="2000" b="1" dirty="0" smtClean="0">
                <a:latin typeface="Times New Roman" pitchFamily="18" charset="0"/>
                <a:cs typeface="Times New Roman" pitchFamily="18" charset="0"/>
              </a:rPr>
              <a:t>     Четвертый этап</a:t>
            </a:r>
            <a:endParaRPr lang="ru-RU" sz="2000" dirty="0" smtClean="0">
              <a:latin typeface="Times New Roman" pitchFamily="18" charset="0"/>
              <a:cs typeface="Times New Roman" pitchFamily="18" charset="0"/>
            </a:endParaRPr>
          </a:p>
          <a:p>
            <a:pPr>
              <a:lnSpc>
                <a:spcPct val="150000"/>
              </a:lnSpc>
              <a:buNone/>
            </a:pPr>
            <a:r>
              <a:rPr lang="ru-RU" sz="2000" dirty="0" smtClean="0">
                <a:latin typeface="Times New Roman" pitchFamily="18" charset="0"/>
                <a:cs typeface="Times New Roman" pitchFamily="18" charset="0"/>
              </a:rPr>
              <a:t>     На последнем этапе, когда у детей появится достаточно «ритмических эталонов», можно предложить импровизацию. Если дети почувствовали привлекательность и оригинальность </a:t>
            </a:r>
            <a:r>
              <a:rPr lang="ru-RU" sz="2000" dirty="0" err="1" smtClean="0">
                <a:latin typeface="Times New Roman" pitchFamily="18" charset="0"/>
                <a:cs typeface="Times New Roman" pitchFamily="18" charset="0"/>
              </a:rPr>
              <a:t>Body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Percussion</a:t>
            </a:r>
            <a:r>
              <a:rPr lang="ru-RU" sz="2000" dirty="0" smtClean="0">
                <a:latin typeface="Times New Roman" pitchFamily="18" charset="0"/>
                <a:cs typeface="Times New Roman" pitchFamily="18" charset="0"/>
              </a:rPr>
              <a:t>, то возможно использование элементов </a:t>
            </a:r>
            <a:r>
              <a:rPr lang="ru-RU" sz="2000" dirty="0" err="1" smtClean="0">
                <a:latin typeface="Times New Roman" pitchFamily="18" charset="0"/>
                <a:cs typeface="Times New Roman" pitchFamily="18" charset="0"/>
              </a:rPr>
              <a:t>Body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Percussion</a:t>
            </a:r>
            <a:r>
              <a:rPr lang="ru-RU" sz="2000" dirty="0" smtClean="0">
                <a:latin typeface="Times New Roman" pitchFamily="18" charset="0"/>
                <a:cs typeface="Times New Roman" pitchFamily="18" charset="0"/>
              </a:rPr>
              <a:t> в качестве ритмического сопровождения как к народным, так к современным произведениям, а так же к произведениям, связанным с ритмикой танцевальных жанров.</a:t>
            </a:r>
          </a:p>
          <a:p>
            <a:pPr>
              <a:lnSpc>
                <a:spcPct val="150000"/>
              </a:lnSpc>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 y="0"/>
            <a:ext cx="9129252" cy="692696"/>
          </a:xfrm>
        </p:spPr>
        <p:style>
          <a:lnRef idx="1">
            <a:schemeClr val="accent2"/>
          </a:lnRef>
          <a:fillRef idx="2">
            <a:schemeClr val="accent2"/>
          </a:fillRef>
          <a:effectRef idx="1">
            <a:schemeClr val="accent2"/>
          </a:effectRef>
          <a:fontRef idx="minor">
            <a:schemeClr val="dk1"/>
          </a:fontRef>
        </p:style>
        <p:txBody>
          <a:bodyPr rtlCol="0">
            <a:noAutofit/>
          </a:bodyPr>
          <a:lstStyle/>
          <a:p>
            <a:pPr eaLnBrk="1" fontAlgn="auto" hangingPunct="1">
              <a:spcAft>
                <a:spcPts val="0"/>
              </a:spcAft>
              <a:defRPr/>
            </a:pPr>
            <a:r>
              <a:rPr lang="ru-RU" sz="2800" b="1" dirty="0" smtClean="0">
                <a:solidFill>
                  <a:srgbClr val="FF0000"/>
                </a:solidFill>
                <a:latin typeface="Times New Roman" pitchFamily="18" charset="0"/>
                <a:cs typeface="Times New Roman" pitchFamily="18" charset="0"/>
              </a:rPr>
              <a:t>РЕЧЕВЫЕ ИГРЫ В ТЕХНИКЕ БОДИ ПЕРКУССИЯ </a:t>
            </a:r>
            <a:endParaRPr lang="ru-RU" sz="2800" b="1" dirty="0">
              <a:solidFill>
                <a:srgbClr val="FF0000"/>
              </a:solidFill>
              <a:latin typeface="Times New Roman" pitchFamily="18" charset="0"/>
              <a:cs typeface="Times New Roman" pitchFamily="18" charset="0"/>
            </a:endParaRPr>
          </a:p>
        </p:txBody>
      </p:sp>
      <p:sp>
        <p:nvSpPr>
          <p:cNvPr id="3" name="Прямоугольник 2"/>
          <p:cNvSpPr/>
          <p:nvPr/>
        </p:nvSpPr>
        <p:spPr>
          <a:xfrm>
            <a:off x="0" y="764704"/>
            <a:ext cx="9144000"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endParaRPr lang="ru-RU" sz="2000" dirty="0">
              <a:solidFill>
                <a:schemeClr val="bg1"/>
              </a:solidFill>
              <a:latin typeface="Calibri" panose="020F0502020204030204" pitchFamily="34" charset="0"/>
            </a:endParaRPr>
          </a:p>
        </p:txBody>
      </p:sp>
      <p:sp>
        <p:nvSpPr>
          <p:cNvPr id="5" name="Содержимое 4"/>
          <p:cNvSpPr>
            <a:spLocks noGrp="1"/>
          </p:cNvSpPr>
          <p:nvPr>
            <p:ph idx="1"/>
          </p:nvPr>
        </p:nvSpPr>
        <p:spPr>
          <a:xfrm>
            <a:off x="323528" y="1196752"/>
            <a:ext cx="8363272" cy="5472608"/>
          </a:xfrm>
        </p:spPr>
        <p:txBody>
          <a:bodyPr/>
          <a:lstStyle/>
          <a:p>
            <a:pPr>
              <a:lnSpc>
                <a:spcPct val="150000"/>
              </a:lnSpc>
              <a:buNone/>
            </a:pPr>
            <a:r>
              <a:rPr lang="ru-RU"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6" name="Прямоугольник 5"/>
          <p:cNvSpPr/>
          <p:nvPr/>
        </p:nvSpPr>
        <p:spPr>
          <a:xfrm>
            <a:off x="539552" y="1124744"/>
            <a:ext cx="8604448" cy="6279222"/>
          </a:xfrm>
          <a:prstGeom prst="rect">
            <a:avLst/>
          </a:prstGeom>
        </p:spPr>
        <p:txBody>
          <a:bodyPr wrap="square">
            <a:spAutoFit/>
          </a:bodyPr>
          <a:lstStyle/>
          <a:p>
            <a:r>
              <a:rPr lang="ru-RU" sz="2000" b="1" dirty="0" smtClean="0">
                <a:latin typeface="Times New Roman" pitchFamily="18" charset="0"/>
                <a:cs typeface="Times New Roman" pitchFamily="18" charset="0"/>
              </a:rPr>
              <a:t>Для детей младшего и среднего дошкольного возраста</a:t>
            </a:r>
          </a:p>
          <a:p>
            <a:r>
              <a:rPr lang="ru-RU" sz="2000" b="1" dirty="0" smtClean="0">
                <a:latin typeface="Times New Roman" pitchFamily="18" charset="0"/>
                <a:cs typeface="Times New Roman" pitchFamily="18" charset="0"/>
              </a:rPr>
              <a:t>1.Игра-приветствие «Здравствуйте»</a:t>
            </a:r>
          </a:p>
          <a:p>
            <a:pPr>
              <a:lnSpc>
                <a:spcPct val="150000"/>
              </a:lnSpc>
            </a:pPr>
            <a:r>
              <a:rPr lang="ru-RU" sz="2000" dirty="0" smtClean="0">
                <a:latin typeface="Times New Roman" pitchFamily="18" charset="0"/>
                <a:cs typeface="Times New Roman" pitchFamily="18" charset="0"/>
              </a:rPr>
              <a:t>Взрослый: Здравствуйте, ручки!</a:t>
            </a:r>
          </a:p>
          <a:p>
            <a:pPr>
              <a:lnSpc>
                <a:spcPct val="150000"/>
              </a:lnSpc>
            </a:pPr>
            <a:r>
              <a:rPr lang="ru-RU" sz="2000" dirty="0" smtClean="0">
                <a:latin typeface="Times New Roman" pitchFamily="18" charset="0"/>
                <a:cs typeface="Times New Roman" pitchFamily="18" charset="0"/>
              </a:rPr>
              <a:t>Дети: Здравствуйте! (хлопают)</a:t>
            </a:r>
          </a:p>
          <a:p>
            <a:pPr>
              <a:lnSpc>
                <a:spcPct val="150000"/>
              </a:lnSpc>
            </a:pPr>
            <a:r>
              <a:rPr lang="ru-RU" sz="2000" dirty="0" smtClean="0">
                <a:latin typeface="Times New Roman" pitchFamily="18" charset="0"/>
                <a:cs typeface="Times New Roman" pitchFamily="18" charset="0"/>
              </a:rPr>
              <a:t>Взрослый: Здравствуйте, ножки!</a:t>
            </a:r>
          </a:p>
          <a:p>
            <a:pPr>
              <a:lnSpc>
                <a:spcPct val="150000"/>
              </a:lnSpc>
            </a:pPr>
            <a:r>
              <a:rPr lang="ru-RU" sz="2000" dirty="0" smtClean="0">
                <a:latin typeface="Times New Roman" pitchFamily="18" charset="0"/>
                <a:cs typeface="Times New Roman" pitchFamily="18" charset="0"/>
              </a:rPr>
              <a:t>Дети: Здравствуйте! (топают)</a:t>
            </a:r>
          </a:p>
          <a:p>
            <a:pPr>
              <a:lnSpc>
                <a:spcPct val="150000"/>
              </a:lnSpc>
            </a:pPr>
            <a:r>
              <a:rPr lang="ru-RU" sz="2000" dirty="0" smtClean="0">
                <a:latin typeface="Times New Roman" pitchFamily="18" charset="0"/>
                <a:cs typeface="Times New Roman" pitchFamily="18" charset="0"/>
              </a:rPr>
              <a:t>Взрослый: Здравствуйте, </a:t>
            </a:r>
            <a:r>
              <a:rPr lang="ru-RU" sz="2000" dirty="0" err="1" smtClean="0">
                <a:latin typeface="Times New Roman" pitchFamily="18" charset="0"/>
                <a:cs typeface="Times New Roman" pitchFamily="18" charset="0"/>
              </a:rPr>
              <a:t>коленочки</a:t>
            </a:r>
            <a:r>
              <a:rPr lang="ru-RU" sz="2000" dirty="0" smtClean="0">
                <a:latin typeface="Times New Roman" pitchFamily="18" charset="0"/>
                <a:cs typeface="Times New Roman" pitchFamily="18" charset="0"/>
              </a:rPr>
              <a:t>!</a:t>
            </a:r>
          </a:p>
          <a:p>
            <a:pPr>
              <a:lnSpc>
                <a:spcPct val="150000"/>
              </a:lnSpc>
            </a:pPr>
            <a:r>
              <a:rPr lang="ru-RU" sz="2000" dirty="0" smtClean="0">
                <a:latin typeface="Times New Roman" pitchFamily="18" charset="0"/>
                <a:cs typeface="Times New Roman" pitchFamily="18" charset="0"/>
              </a:rPr>
              <a:t>Дети: Здравствуйте! (шлепают по коленям)                                           </a:t>
            </a:r>
          </a:p>
          <a:p>
            <a:pPr>
              <a:lnSpc>
                <a:spcPct val="150000"/>
              </a:lnSpc>
            </a:pPr>
            <a:r>
              <a:rPr lang="ru-RU" sz="2000" b="1" dirty="0" smtClean="0">
                <a:latin typeface="Times New Roman" pitchFamily="18" charset="0"/>
                <a:cs typeface="Times New Roman" pitchFamily="18" charset="0"/>
              </a:rPr>
              <a:t>2. Игра  «Лиса»</a:t>
            </a:r>
          </a:p>
          <a:p>
            <a:pPr>
              <a:lnSpc>
                <a:spcPct val="150000"/>
              </a:lnSpc>
            </a:pPr>
            <a:r>
              <a:rPr lang="ru-RU" sz="2000" dirty="0" smtClean="0">
                <a:latin typeface="Times New Roman" pitchFamily="18" charset="0"/>
                <a:cs typeface="Times New Roman" pitchFamily="18" charset="0"/>
              </a:rPr>
              <a:t>Уж как шла лиса домой, (Хлопок, шлепок по коленям)</a:t>
            </a:r>
          </a:p>
          <a:p>
            <a:pPr>
              <a:lnSpc>
                <a:spcPct val="150000"/>
              </a:lnSpc>
            </a:pPr>
            <a:r>
              <a:rPr lang="ru-RU" sz="2000" dirty="0" smtClean="0">
                <a:latin typeface="Times New Roman" pitchFamily="18" charset="0"/>
                <a:cs typeface="Times New Roman" pitchFamily="18" charset="0"/>
              </a:rPr>
              <a:t>Нашла книгу под сосной (Поочерёдно шлепки по коленям)</a:t>
            </a:r>
          </a:p>
          <a:p>
            <a:pPr>
              <a:lnSpc>
                <a:spcPct val="150000"/>
              </a:lnSpc>
            </a:pPr>
            <a:r>
              <a:rPr lang="ru-RU" sz="2000" dirty="0" smtClean="0">
                <a:latin typeface="Times New Roman" pitchFamily="18" charset="0"/>
                <a:cs typeface="Times New Roman" pitchFamily="18" charset="0"/>
              </a:rPr>
              <a:t>Она села на пенёк (Притопы)</a:t>
            </a:r>
          </a:p>
          <a:p>
            <a:pPr>
              <a:lnSpc>
                <a:spcPct val="150000"/>
              </a:lnSpc>
            </a:pPr>
            <a:r>
              <a:rPr lang="ru-RU" sz="2000" dirty="0" smtClean="0">
                <a:latin typeface="Times New Roman" pitchFamily="18" charset="0"/>
                <a:cs typeface="Times New Roman" pitchFamily="18" charset="0"/>
              </a:rPr>
              <a:t>И читала весь денёк. (Раскрыть ладони – смотреть в «книгу»)</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4547</TotalTime>
  <Words>525</Words>
  <Application>Microsoft Office PowerPoint</Application>
  <PresentationFormat>Экран (4:3)</PresentationFormat>
  <Paragraphs>95</Paragraphs>
  <Slides>13</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Инновационные подходы в музыкально – ритмической деятельности дошкольников</vt:lpstr>
      <vt:lpstr>Слайд 2</vt:lpstr>
      <vt:lpstr>НА ЧТО ВЛИЯЕТ БОДИ ПЕРКУССИЯ?</vt:lpstr>
      <vt:lpstr>ТЕХНИКА «4 ЗВУКА»</vt:lpstr>
      <vt:lpstr>ЭТАПЫ ИЗУЧЕНИЯ БОДИ ПЕРКУССИИ</vt:lpstr>
      <vt:lpstr>ЭТАПЫ ИЗУЧЕНИЯ БОДИ ПЕРКУССИИ</vt:lpstr>
      <vt:lpstr>ЭТАПЫ ИЗУЧЕНИЯ БОДИ ПЕРКУССИИ</vt:lpstr>
      <vt:lpstr>ЭТАПЫ ИЗУЧЕНИЯ БОДИ ПЕРКУССИИ</vt:lpstr>
      <vt:lpstr>РЕЧЕВЫЕ ИГРЫ В ТЕХНИКЕ БОДИ ПЕРКУССИЯ </vt:lpstr>
      <vt:lpstr>РЕЧЕВЫЕ ИГРЫ В ТЕХНИКЕ БОДИ ПЕРКУССИЯ </vt:lpstr>
      <vt:lpstr>     Схемы для упражнений</vt:lpstr>
      <vt:lpstr>Слайд 12</vt:lpstr>
      <vt:lpstr> ВЫВОД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Нина Корюкова</dc:creator>
  <cp:lastModifiedBy>Butch</cp:lastModifiedBy>
  <cp:revision>498</cp:revision>
  <dcterms:created xsi:type="dcterms:W3CDTF">2016-07-25T15:32:42Z</dcterms:created>
  <dcterms:modified xsi:type="dcterms:W3CDTF">2024-02-25T15:22:39Z</dcterms:modified>
</cp:coreProperties>
</file>