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1" r:id="rId6"/>
    <p:sldId id="262" r:id="rId7"/>
    <p:sldId id="259" r:id="rId8"/>
    <p:sldId id="260" r:id="rId9"/>
    <p:sldId id="264" r:id="rId10"/>
    <p:sldId id="265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P\Desktop\depositphotos_26800111-stock-illustration-open-wind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858000" cy="91439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6672" y="1043608"/>
            <a:ext cx="6080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Муниципальное автономное дошкольное образовательное</a:t>
            </a:r>
          </a:p>
          <a:p>
            <a:pPr algn="ctr"/>
            <a:r>
              <a:rPr lang="ru-RU" dirty="0" smtClean="0"/>
              <a:t>учреждение детский сад № 55 г. Тюмени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08720" y="3491880"/>
            <a:ext cx="54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Book Antiqua" pitchFamily="18" charset="0"/>
              </a:rPr>
              <a:t>Открытое окно, балкон как источники опасности  </a:t>
            </a:r>
          </a:p>
          <a:p>
            <a:pPr algn="ctr"/>
            <a:r>
              <a:rPr lang="ru-RU" sz="2800" b="1" i="1" dirty="0" smtClean="0">
                <a:solidFill>
                  <a:schemeClr val="tx2"/>
                </a:solidFill>
                <a:latin typeface="Batang" pitchFamily="18" charset="-127"/>
                <a:ea typeface="Batang" pitchFamily="18" charset="-127"/>
              </a:rPr>
              <a:t>Консультация для родителей</a:t>
            </a:r>
            <a:endParaRPr lang="ru-RU" sz="2800" b="1" i="1" dirty="0">
              <a:solidFill>
                <a:schemeClr val="tx2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8" name="Picture 3" descr="C:\Users\HP\Documents\0006-004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7079"/>
            <a:ext cx="6557439" cy="45688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005064" y="788436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</a:t>
            </a:r>
            <a:r>
              <a:rPr lang="ru-RU" dirty="0" smtClean="0"/>
              <a:t>: </a:t>
            </a:r>
            <a:r>
              <a:rPr lang="ru-RU" dirty="0" smtClean="0"/>
              <a:t>Гаврилюк  Г. 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HP\Documents\51cf6d559dee8c795d24a683cddf08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00808" y="251520"/>
            <a:ext cx="4536504" cy="8987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Book Antiqua" pitchFamily="18" charset="0"/>
                <a:cs typeface="David" pitchFamily="34" charset="-79"/>
              </a:rPr>
              <a:t>6. Не следует класть вещи в беспорядке в процессе уборки возле балконных или межкомнатных  остекленных дверей, так как ребенок может споткнуться и нанести себе травму.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Book Antiqua" pitchFamily="18" charset="0"/>
                <a:cs typeface="David" pitchFamily="34" charset="-79"/>
              </a:rPr>
              <a:t>7. Преподавать детям уроки безопасности. Учить старших детей приглядывать за младшими.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Book Antiqua" pitchFamily="18" charset="0"/>
                <a:cs typeface="David" pitchFamily="34" charset="-79"/>
              </a:rPr>
              <a:t>8. Тщательно подобрать аксессуары на окна для детской комнаты. В частности, средства солнцезащиты, такие как жалюзи и рулонные шторы, должны быть без свисающих шнуров и цепочек. Ребенок может в них запутаться и спровоцировать удушье.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Book Antiqua" pitchFamily="18" charset="0"/>
                <a:cs typeface="David" pitchFamily="34" charset="-79"/>
              </a:rPr>
              <a:t>9 . Посадить под окнами зеленые насаждения, особенно, если вы живете в частном доме, которые смогут смягчить  приземление в случае выпадения ребенка из окна.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Book Antiqua" pitchFamily="18" charset="0"/>
                <a:cs typeface="David" pitchFamily="34" charset="-79"/>
              </a:rPr>
              <a:t>10. Установить на окна блокираторы, препятствующие открытию окна ребенком самостоятельно.</a:t>
            </a:r>
          </a:p>
          <a:p>
            <a:endParaRPr lang="ru-RU" sz="2000" dirty="0" smtClean="0">
              <a:cs typeface="David" pitchFamily="34" charset="-79"/>
            </a:endParaRPr>
          </a:p>
          <a:p>
            <a:r>
              <a:rPr lang="ru-RU" sz="2000" dirty="0" smtClean="0"/>
              <a:t>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ocuments\5887b719636a1159d2233b3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32656" y="-960332"/>
            <a:ext cx="235962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-1848891"/>
            <a:ext cx="184731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0768" y="971600"/>
            <a:ext cx="5040560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FF0000"/>
                </a:solidFill>
              </a:rPr>
              <a:t>Открытое окно, балкон как источник опасности 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7317432" y="3275856"/>
            <a:ext cx="216024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08720" y="2195736"/>
            <a:ext cx="547260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Franklin Gothic Demi" pitchFamily="34" charset="0"/>
              </a:rPr>
              <a:t>     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Malgun Gothic" pitchFamily="34" charset="-127"/>
                <a:ea typeface="Malgun Gothic" pitchFamily="34" charset="-127"/>
                <a:cs typeface="Aharoni" pitchFamily="2" charset="-79"/>
              </a:rPr>
              <a:t>«Мой дом – моя крепость», - гласит известная поговорка. Мы, взрослые, любим часто употреблять ее, и нередко забываем, что в нашем доме нас подстерегает много опасностей.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Malgun Gothic" pitchFamily="34" charset="-127"/>
                <a:ea typeface="Malgun Gothic" pitchFamily="34" charset="-127"/>
                <a:cs typeface="Aharoni" pitchFamily="2" charset="-79"/>
              </a:rPr>
              <a:t>      Завороженные мирным словом «дом», мы не думаем об опасности и поэтому нередко пренебрегаем самыми элементарными мерами предосторожности в отношении детей, в порой и допускаем, такую беспечность, о которой можно только сожалеть.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Malgun Gothic" pitchFamily="34" charset="-127"/>
                <a:ea typeface="Malgun Gothic" pitchFamily="34" charset="-127"/>
                <a:cs typeface="Aharoni" pitchFamily="2" charset="-79"/>
              </a:rPr>
              <a:t>      Каждый ребенок должен знать основные опасности в доме и уметь их избегать. Нет лучше защиты для ребенка, чем его собственное ответственное поведение. Общаясь с детьми, обязательно надо вести живой диалог.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Malgun Gothic" pitchFamily="34" charset="-127"/>
                <a:ea typeface="Malgun Gothic" pitchFamily="34" charset="-127"/>
                <a:cs typeface="Aharoni" pitchFamily="2" charset="-79"/>
              </a:rPr>
              <a:t>      Рассказывайте об возможных последствиях и о том, почему так важно безопасное поведение. Пусть дети задают вопросы и пусть отвечают на них, пусть расскажут свою точку зрения и то, как они понимают детскую опасность.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Malgun Gothic" pitchFamily="34" charset="-127"/>
              <a:ea typeface="Malgun Gothic" pitchFamily="34" charset="-127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P\Documents\5887b719636a1159d2233b3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4" name="Picture 2" descr="C:\Users\HP\Documents\5887b719636a1159d2233b3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12776" y="1201847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64704" y="1403648"/>
            <a:ext cx="5472608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DaunPenh" pitchFamily="2" charset="0"/>
              </a:rPr>
              <a:t>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David" pitchFamily="34" charset="-79"/>
              </a:rPr>
              <a:t>Очень важно вести с ребятами активный диалог, чтобы они сами осознали вред от того или иного поступка. И главное, то, в чем этот вред заключается и как надо правильно себя вести в разных ситуациях, которые могут возникнуть в квартире, когда дети без взрослых. Большая высота опасна.         Открытые окна и балкон это не место для игр! Иногда нам может казаться, что мы находимся в безопасности просто присев на подоконник или краешек перил, но одно неосторожное движение может закончиться падением.  Если ты живешь не на первом этаже, то не играй и не балуйся на открытом балконе, слететь вниз  можно очень быстро и можно легко разбиться. В интересном кино нам часто показывают, как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David" pitchFamily="34" charset="-79"/>
              </a:rPr>
              <a:t>супер-герои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David" pitchFamily="34" charset="-79"/>
              </a:rPr>
              <a:t> прыгают с большой высоты  и не разбиваются – это  обычные кинотрюки, в настоящей жизни так не бывает, девочки и мальчики не летают.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  <a:cs typeface="David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HP\Documents\fico-n-678x5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6016"/>
            <a:ext cx="6796278" cy="4427984"/>
          </a:xfrm>
          <a:prstGeom prst="rect">
            <a:avLst/>
          </a:prstGeom>
          <a:noFill/>
        </p:spPr>
      </p:pic>
      <p:pic>
        <p:nvPicPr>
          <p:cNvPr id="18435" name="Picture 3" descr="C:\Users\HP\Documents\situaziy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501008" cy="4788024"/>
          </a:xfrm>
          <a:prstGeom prst="rect">
            <a:avLst/>
          </a:prstGeom>
          <a:noFill/>
        </p:spPr>
      </p:pic>
      <p:pic>
        <p:nvPicPr>
          <p:cNvPr id="18437" name="Picture 5" descr="C:\Users\HP\Documents\caid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1008" y="0"/>
            <a:ext cx="3356992" cy="4644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ocuments\5887b719636a1159d2233b3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08720" y="1259632"/>
            <a:ext cx="478632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Book Antiqua" pitchFamily="18" charset="0"/>
                <a:cs typeface="Aharoni" pitchFamily="2" charset="-79"/>
              </a:rPr>
              <a:t>Каждый год от падения из окон гибнет огромное количество людей и большинство из них  - дети. Управление здравоохранения и медики России с наступлением теплого времени года призывают родителей быть особенно  бдительными к своим детям, следить, чтобы они не подходили к открытым окнам, а также не ставили малыша на подоконник, чтобы отвлечь его. С массовой установкой москитных сеток на пластиковые окна, этот функциональный аксессуар, защищающий от насекомых, представляет большую опасность при неправильном использовании. Ребенок видит некое препятствие впереди, уверенно опирается на него, и в результате может выпасть вместе с сеткой, которая не рассчитана на вес даже самого крохотного реб</a:t>
            </a:r>
            <a:r>
              <a:rPr lang="ru-RU" sz="2000" dirty="0" smtClean="0">
                <a:solidFill>
                  <a:srgbClr val="7030A0"/>
                </a:solidFill>
              </a:rPr>
              <a:t>енка.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17410" name="Picture 2" descr="C:\Users\HP\Documents\depositphotos_81662262-stock-illustration-cute-cartoon-baby-gir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9240" y="7308304"/>
            <a:ext cx="936104" cy="1152128"/>
          </a:xfrm>
          <a:prstGeom prst="rect">
            <a:avLst/>
          </a:prstGeom>
          <a:noFill/>
        </p:spPr>
      </p:pic>
      <p:pic>
        <p:nvPicPr>
          <p:cNvPr id="6" name="Picture 2" descr="C:\Users\HP\Documents\depositphotos_81662262-stock-illustration-cute-cartoon-baby-gir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7232" y="1403648"/>
            <a:ext cx="936104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ocuments\5887b719636a1159d2233b3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08720" y="1259632"/>
            <a:ext cx="492033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ook Antiqua" pitchFamily="18" charset="0"/>
              </a:rPr>
              <a:t>Бывает, что родители оставляют спящего в кроватке ребенка и уходят ненадолго в магазин или парикмахерскую, надеясь, что пока они отсутствуют , ребенок будет спать в привычном режиме. Но может произойти такое, что </a:t>
            </a:r>
            <a:r>
              <a:rPr lang="ru-RU" sz="2000" dirty="0" err="1" smtClean="0">
                <a:latin typeface="Book Antiqua" pitchFamily="18" charset="0"/>
              </a:rPr>
              <a:t>по-какой-либо</a:t>
            </a:r>
            <a:r>
              <a:rPr lang="ru-RU" sz="2000" dirty="0" smtClean="0">
                <a:latin typeface="Book Antiqua" pitchFamily="18" charset="0"/>
              </a:rPr>
              <a:t> причине он проснется и полезет к открытому окну. Сегодня детская безопасность в окнах является актуальной и очень большой проблемой повсеместно, особенно для российских мегаполисов. Ежегодно с наступлением весны и установлением теплых  погожих дней отмечается рост несчастных случаев, которые связаны с выпадением маленьких детей, особенно в возрасте от 3 до 5 лет, из окон. Как подтверждает медицинская  статистика, через клинические  больницы, которые специализируется на детском травматизме, ежегодно проходят десятки детей, выпавших из окон.  </a:t>
            </a:r>
            <a:endParaRPr lang="ru-RU" sz="20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ocuments\5887b719636a1159d2233b3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24744" y="1835696"/>
            <a:ext cx="46085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Century Gothic" pitchFamily="34" charset="0"/>
              </a:rPr>
              <a:t>В большинстве случаев дети получают тяжелую  сочетанную травму, которая сопровождается черепно-мозговыми травмами, повреждением центральной нервной системы, конечностей, костей, внутренних органов (разрывом печени и селезенки), что требует длительного лечения и восстановления, которое может исчисляться неделями, а то и месяцами. Иногда ребенок так и не может полностью восстановить здоровье и остается инвалидом на всю жизнь. Нередки случаи, когда ребенок умирает на месте или по дороге в больницу. </a:t>
            </a:r>
            <a:endParaRPr lang="ru-RU" sz="2000" dirty="0">
              <a:solidFill>
                <a:srgbClr val="0070C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ocuments\Kids-Worship-e1450309588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19458" name="Picture 2" descr="C:\Users\HP\Documents\img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6792" y="395536"/>
            <a:ext cx="5301208" cy="7128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ocuments\Kids-Worship-e1450309588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24744" y="827584"/>
            <a:ext cx="596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cs typeface="AngsanaUPC" pitchFamily="18" charset="-34"/>
              </a:rPr>
              <a:t>Соблюдайте следующие правила</a:t>
            </a:r>
            <a:endParaRPr lang="ru-RU" sz="2800" b="1" i="1" dirty="0">
              <a:solidFill>
                <a:srgbClr val="FF0000"/>
              </a:solidFill>
              <a:cs typeface="AngsanaUPC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4744" y="1475656"/>
            <a:ext cx="5184576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000" dirty="0" smtClean="0">
                <a:solidFill>
                  <a:srgbClr val="C00000"/>
                </a:solidFill>
                <a:latin typeface="Book Antiqua" pitchFamily="18" charset="0"/>
              </a:rPr>
              <a:t>1.Не оставлять окна открытыми, если в помещении маленький ребенок, поскольку достаточно отвлечься на секунду, которая может стать последним мгновением в жизни ребенка или искалечит ее навсегда.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Book Antiqua" pitchFamily="18" charset="0"/>
              </a:rPr>
              <a:t>2.  Не использовать москитные сетки без соответствующей защиты окна –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Book Antiqua" pitchFamily="18" charset="0"/>
              </a:rPr>
              <a:t>дети любят опираться на них, воспринимая как надёжную опору, а потом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Book Antiqua" pitchFamily="18" charset="0"/>
              </a:rPr>
              <a:t>выпадают вместе с ними наружу.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Book Antiqua" pitchFamily="18" charset="0"/>
              </a:rPr>
              <a:t>3. Не оставлять ребенка без присмотра, особенно играющего возле окон и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Book Antiqua" pitchFamily="18" charset="0"/>
              </a:rPr>
              <a:t>стеклянных дверей.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Book Antiqua" pitchFamily="18" charset="0"/>
              </a:rPr>
              <a:t>4. Не ставить мебель поблизости окон, чтобы ребёнок не взобрался на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Book Antiqua" pitchFamily="18" charset="0"/>
              </a:rPr>
              <a:t>подоконник и не слетел вниз.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Book Antiqua" pitchFamily="18" charset="0"/>
              </a:rPr>
              <a:t>5.Не следует позволять детям прыгать на кровати или другой мебели,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Book Antiqua" pitchFamily="18" charset="0"/>
              </a:rPr>
              <a:t>расположенной вблизи окон.</a:t>
            </a:r>
          </a:p>
          <a:p>
            <a:endParaRPr lang="ru-RU" sz="2000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marL="342900" indent="-342900">
              <a:buAutoNum type="arabicPeriod"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890</Words>
  <Application>Microsoft Office PowerPoint</Application>
  <PresentationFormat>Экран (4:3)</PresentationFormat>
  <Paragraphs>73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рамиль</dc:creator>
  <cp:lastModifiedBy>Пользователь</cp:lastModifiedBy>
  <cp:revision>31</cp:revision>
  <dcterms:created xsi:type="dcterms:W3CDTF">2019-03-30T06:26:12Z</dcterms:created>
  <dcterms:modified xsi:type="dcterms:W3CDTF">2022-02-15T09:59:21Z</dcterms:modified>
</cp:coreProperties>
</file>